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9f697f873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89f697f873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9f697f873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89f697f873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9f697f873_0_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89f697f873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9f697f873_0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89f697f873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9f697f873_0_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89f697f873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9f697f873_0_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89f697f873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9f697f873_0_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89f697f873_0_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9f697f873_0_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89f697f873_0_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9f697f873_0_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89f697f873_0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9f697f873_0_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89f697f873_0_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89f697f873_0_3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g89f697f873_0_3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9f697f873_0_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89f697f873_0_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9f697f873_0_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89f697f873_0_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9f697f873_0_1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89f697f873_0_1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9f697f873_0_1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89f697f873_0_1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9f697f873_0_1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89f697f873_0_1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9f697f873_0_1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89f697f873_0_1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9f697f873_0_1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89f697f873_0_1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9f697f873_0_1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89f697f873_0_1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89f697f873_0_2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89f697f873_0_2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9f697f873_0_2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89f697f873_0_2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9f697f873_0_3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89f697f873_0_3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9f697f873_0_2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89f697f873_0_2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9f697f873_0_2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89f697f873_0_2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9f697f873_0_3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89f697f873_0_3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89f697f873_0_3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89f697f873_0_3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9f697f873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89f697f87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9f697f873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89f697f873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89f697f873_0_2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g89f697f873_0_2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9f697f873_0_2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g89f697f873_0_2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9f697f873_0_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89f697f873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9f697f873_0_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89f697f873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9f697f873_0_3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89f697f873_0_3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layout with centered title and subtitle placeholders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 on left, text on right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ctrTitle"/>
          </p:nvPr>
        </p:nvSpPr>
        <p:spPr>
          <a:xfrm>
            <a:off x="685800" y="901000"/>
            <a:ext cx="7772400" cy="1143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 sz="5300">
                <a:solidFill>
                  <a:srgbClr val="E9E906"/>
                </a:solidFill>
              </a:rPr>
              <a:t>Principles of Hurdling</a:t>
            </a:r>
            <a:endParaRPr sz="5300">
              <a:solidFill>
                <a:srgbClr val="E9E906"/>
              </a:solidFill>
            </a:endParaRPr>
          </a:p>
        </p:txBody>
      </p:sp>
      <p:sp>
        <p:nvSpPr>
          <p:cNvPr id="41" name="Google Shape;41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785575" y="2257863"/>
            <a:ext cx="7672500" cy="1628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200">
                <a:solidFill>
                  <a:srgbClr val="EFEFEF"/>
                </a:solidFill>
                <a:latin typeface="Times"/>
                <a:ea typeface="Times"/>
                <a:cs typeface="Times"/>
                <a:sym typeface="Times"/>
              </a:rPr>
              <a:t>Short &amp; Long Hurdle Training</a:t>
            </a:r>
            <a:endParaRPr i="1" sz="4200">
              <a:solidFill>
                <a:srgbClr val="EFEFEF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200">
                <a:solidFill>
                  <a:srgbClr val="EFEFEF"/>
                </a:solidFill>
                <a:latin typeface="Times"/>
                <a:ea typeface="Times"/>
                <a:cs typeface="Times"/>
                <a:sym typeface="Times"/>
              </a:rPr>
              <a:t>        </a:t>
            </a:r>
            <a:r>
              <a:rPr i="1" lang="en-US" sz="2700">
                <a:solidFill>
                  <a:srgbClr val="EFEFEF"/>
                </a:solidFill>
                <a:latin typeface="Times"/>
                <a:ea typeface="Times"/>
                <a:cs typeface="Times"/>
                <a:sym typeface="Times"/>
              </a:rPr>
              <a:t>LaRon Bennett Jr.</a:t>
            </a:r>
            <a:endParaRPr i="1" sz="2700">
              <a:solidFill>
                <a:srgbClr val="EFEFEF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700">
                <a:solidFill>
                  <a:srgbClr val="EFEFEF"/>
                </a:solidFill>
                <a:latin typeface="Times"/>
                <a:ea typeface="Times"/>
                <a:cs typeface="Times"/>
                <a:sym typeface="Times"/>
              </a:rPr>
              <a:t>           Director of Belhaven Track &amp; Field/ XC</a:t>
            </a:r>
            <a:endParaRPr i="1" sz="2700">
              <a:solidFill>
                <a:srgbClr val="EFEFE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43" name="Google Shape;4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1425" y="4090875"/>
            <a:ext cx="2013600" cy="204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>
                <a:solidFill>
                  <a:srgbClr val="E9E906"/>
                </a:solidFill>
              </a:rPr>
              <a:t>100/110H</a:t>
            </a:r>
            <a:r>
              <a:rPr b="1" i="0" lang="en-US" sz="4400" u="none" cap="none" strike="noStrik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 Race Strategy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98" name="Google Shape;98;p15"/>
          <p:cNvSpPr txBox="1"/>
          <p:nvPr>
            <p:ph idx="4294967295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i="0" lang="en-US" sz="28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Push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out blocks to get up to top speed by </a:t>
            </a:r>
            <a:r>
              <a:rPr lang="en-US" sz="2800"/>
              <a:t>6 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meters(4-5 steps)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lang="en-US" sz="2800">
                <a:solidFill>
                  <a:srgbClr val="E9E906"/>
                </a:solidFill>
              </a:rPr>
              <a:t>Step</a:t>
            </a:r>
            <a:r>
              <a:rPr lang="en-US" sz="2800">
                <a:solidFill>
                  <a:srgbClr val="E9E906"/>
                </a:solidFill>
              </a:rPr>
              <a:t>, </a:t>
            </a:r>
            <a:r>
              <a:rPr lang="en-US" sz="2800">
                <a:solidFill>
                  <a:srgbClr val="EFEFEF"/>
                </a:solidFill>
              </a:rPr>
              <a:t>at take off plant foot should be under/slightly behind C.O.G. Hips tall and above crossbar of hurdle.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0" y="2533650"/>
            <a:ext cx="4343401" cy="330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>
                <a:solidFill>
                  <a:srgbClr val="E9E906"/>
                </a:solidFill>
              </a:rPr>
              <a:t>100/110H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 race strategy(cont…)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Position</a:t>
            </a: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/>
              <a:t>Lead leg hand out or high (depending on desired hurdle clearance &amp; height of hurdler)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lang="en-US">
                <a:solidFill>
                  <a:srgbClr val="E9E906"/>
                </a:solidFill>
              </a:rPr>
              <a:t>Drive</a:t>
            </a: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” </a:t>
            </a:r>
            <a:r>
              <a:rPr lang="en-US"/>
              <a:t>Drive ‘lead knee’ into top of hurdle. Cycle ‘trail-leg’ knee High and Tight into arm pit. ‘</a:t>
            </a:r>
            <a:r>
              <a:rPr b="1" lang="en-US">
                <a:solidFill>
                  <a:srgbClr val="E9E906"/>
                </a:solidFill>
              </a:rPr>
              <a:t>Finish</a:t>
            </a:r>
            <a:r>
              <a:rPr lang="en-US"/>
              <a:t>’ trail leg: 90 degrees.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>
                <a:solidFill>
                  <a:srgbClr val="E9E906"/>
                </a:solidFill>
              </a:rPr>
              <a:t>100/110H</a:t>
            </a:r>
            <a:r>
              <a:rPr b="1" i="0" lang="en-US" sz="4400" u="none" cap="none" strike="noStrik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 Race Strategy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111" name="Google Shape;111;p17"/>
          <p:cNvSpPr txBox="1"/>
          <p:nvPr>
            <p:ph idx="4294967295" type="body"/>
          </p:nvPr>
        </p:nvSpPr>
        <p:spPr>
          <a:xfrm>
            <a:off x="685800" y="1981200"/>
            <a:ext cx="3810000" cy="45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⮚"/>
            </a:pPr>
            <a:r>
              <a:rPr b="1" i="0" lang="en-US" sz="28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Hurdles 1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</a:t>
            </a:r>
            <a:r>
              <a:rPr lang="en-US" sz="2800"/>
              <a:t>Use to establish acceleration of 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speed </a:t>
            </a:r>
            <a:r>
              <a:rPr lang="en-US" sz="2800"/>
              <a:t>and positioning into the hurdle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⮚"/>
            </a:pPr>
            <a:r>
              <a:rPr b="1" i="0" lang="en-US" sz="28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Hurdles 3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</a:t>
            </a:r>
            <a:r>
              <a:rPr lang="en-US" sz="2600"/>
              <a:t>Speed should begin to be established; mechanics and rhythm should begin to clean up(stay tight!)</a:t>
            </a:r>
            <a:endParaRPr sz="3000"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905000"/>
            <a:ext cx="3200401" cy="480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>
                <a:solidFill>
                  <a:srgbClr val="E9E906"/>
                </a:solidFill>
              </a:rPr>
              <a:t>             100/110H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 Race    </a:t>
            </a:r>
            <a:endParaRPr b="1" i="0" sz="4400" u="none">
              <a:solidFill>
                <a:srgbClr val="E9E906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>
                <a:solidFill>
                  <a:srgbClr val="E9E906"/>
                </a:solidFill>
              </a:rPr>
              <a:t>             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Strategy(cont…)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⮚"/>
            </a:pPr>
            <a:r>
              <a:rPr b="1" i="0" lang="en-US" sz="28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Hurdle </a:t>
            </a:r>
            <a:r>
              <a:rPr b="1" lang="en-US" sz="2800">
                <a:solidFill>
                  <a:schemeClr val="folHlink"/>
                </a:solidFill>
              </a:rPr>
              <a:t>5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Transition; Most important part of race; </a:t>
            </a:r>
            <a:r>
              <a:rPr lang="en-US" sz="2800"/>
              <a:t>Should be a top speed with focus on keeping aggressive rhythm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⮚"/>
            </a:pPr>
            <a:r>
              <a:rPr b="1" i="0" lang="en-US" sz="28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Hurdle </a:t>
            </a:r>
            <a:r>
              <a:rPr b="1" lang="en-US" sz="2800">
                <a:solidFill>
                  <a:schemeClr val="folHlink"/>
                </a:solidFill>
              </a:rPr>
              <a:t>7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</a:t>
            </a:r>
            <a:r>
              <a:rPr lang="en-US" sz="2800"/>
              <a:t>Maintain FORM and FOCUS. Hurdles can come up FASTER and FATIGUE can set in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⮚"/>
            </a:pPr>
            <a:r>
              <a:rPr b="1" i="0" lang="en-US" sz="28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The Finish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Finish the race; you can win it or lose it here. Always sprint off the last hurdle</a:t>
            </a:r>
            <a:r>
              <a:rPr lang="en-US" sz="2800"/>
              <a:t> and run through the line. Lean with CHEST.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 cap="none" strike="noStrik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Intensity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124" name="Google Shape;124;p19"/>
          <p:cNvSpPr txBox="1"/>
          <p:nvPr>
            <p:ph idx="4294967295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High intensity and </a:t>
            </a:r>
            <a:r>
              <a:rPr lang="en-US" sz="2400"/>
              <a:t>m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ax </a:t>
            </a:r>
            <a:r>
              <a:rPr lang="en-US" sz="2400"/>
              <a:t>v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elocity </a:t>
            </a:r>
            <a:r>
              <a:rPr lang="en-US" sz="2400"/>
              <a:t>are two of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the most important aspects to the success of </a:t>
            </a:r>
            <a:r>
              <a:rPr lang="en-US" sz="2400"/>
              <a:t>100/110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 training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Both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help to:</a:t>
            </a:r>
            <a:endParaRPr/>
          </a:p>
          <a:p>
            <a:pPr indent="-33655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"/>
              <a:buChar char="-"/>
            </a:pPr>
            <a:r>
              <a:rPr b="0" i="0" lang="en-US" sz="23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Simulate race conditions</a:t>
            </a:r>
            <a:endParaRPr sz="3100"/>
          </a:p>
          <a:p>
            <a:pPr indent="-33655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"/>
              <a:buChar char="-"/>
            </a:pPr>
            <a:r>
              <a:rPr lang="en-US" sz="2300"/>
              <a:t>Mastery of adaptation of speed to hurdling. (TIMING)</a:t>
            </a:r>
            <a:endParaRPr sz="3100"/>
          </a:p>
          <a:p>
            <a:pPr indent="-33655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"/>
              <a:buChar char="-"/>
            </a:pPr>
            <a:r>
              <a:rPr b="0" i="0" lang="en-US" sz="23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Gives confidence to athlete</a:t>
            </a:r>
            <a:endParaRPr sz="3100"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300" y="2438400"/>
            <a:ext cx="4533900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Intensity</a:t>
            </a:r>
            <a:r>
              <a:rPr b="0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(cont…)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Athletes can run near max intensity for a short time before injury, extreme fatigue, or cramping occurs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/>
              <a:t>More reps in high intensity workouts should yield longer recovery times between reps</a:t>
            </a:r>
            <a:endParaRPr/>
          </a:p>
          <a:p>
            <a:pPr indent="-3302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3000"/>
              <a:t>By nature this event requires more reps. DO not rush; attention to detail.</a:t>
            </a:r>
            <a:endParaRPr sz="3000"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Always Err on the side of caution…</a:t>
            </a:r>
            <a:r>
              <a:rPr lang="en-US" sz="3000"/>
              <a:t>New things aren’t always the best thing. Understand your athlete and what they are </a:t>
            </a:r>
            <a:r>
              <a:rPr lang="en-US"/>
              <a:t>capable of.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 cap="none" strike="noStrik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Percentage</a:t>
            </a:r>
            <a:r>
              <a:rPr b="0" i="0" lang="en-US" sz="4400" u="none" cap="none" strike="noStrik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i="0" lang="en-US" sz="4400" u="none" cap="none" strike="noStrik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of Effort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137" name="Google Shape;137;p21"/>
          <p:cNvSpPr txBox="1"/>
          <p:nvPr>
            <p:ph idx="4294967295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intensity of the athlete’s effort is expressed by percentage. (i.e..90%, 80%, etc.)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When hurdling the athlete will have to produce max effort. When doing flat(non-hurdle) work, you can run at various %</a:t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1981200"/>
            <a:ext cx="4343401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Recovery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i="0" lang="en-US" sz="27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hard, easy, hard, easy daily training schedule is a good general way to maintain quality workouts and prevent injury.</a:t>
            </a:r>
            <a:endParaRPr sz="3100"/>
          </a:p>
          <a:p>
            <a:pPr indent="-3365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b="0" i="0" lang="en-US" sz="27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Our collegiate schedule is more like: medium, hard, technical, hard, easy with weekends off</a:t>
            </a:r>
            <a:endParaRPr b="0" i="0" sz="27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700"/>
              <a:buChar char="⮚"/>
            </a:pPr>
            <a:r>
              <a:rPr lang="en-US" sz="2700"/>
              <a:t>Highschool: View mid-week track meets as Hard Days and allow for proper recovery the following day.</a:t>
            </a:r>
            <a:endParaRPr sz="2700"/>
          </a:p>
          <a:p>
            <a:pPr indent="-3365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b="0" i="0" lang="en-US" sz="27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Proper sleep, Nutrition, ice, foam rolling, and stretching(daily) are key components to effective recovery and better performances.</a:t>
            </a:r>
            <a:endParaRPr sz="3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Recovery cont</a:t>
            </a:r>
            <a:r>
              <a:rPr b="1" lang="en-US">
                <a:solidFill>
                  <a:srgbClr val="E9E906"/>
                </a:solidFill>
              </a:rPr>
              <a:t>...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The </a:t>
            </a:r>
            <a:r>
              <a:rPr lang="en-US" sz="2800"/>
              <a:t>1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00 and </a:t>
            </a:r>
            <a:r>
              <a:rPr lang="en-US" sz="2800"/>
              <a:t>11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0</a:t>
            </a:r>
            <a:r>
              <a:rPr lang="en-US" sz="2800"/>
              <a:t>H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hurdles are mostly anaerobic events. In fact, the breakdown seems to </a:t>
            </a:r>
            <a:r>
              <a:rPr lang="en-US" sz="2800"/>
              <a:t>be 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9</a:t>
            </a:r>
            <a:r>
              <a:rPr lang="en-US" sz="2800"/>
              <a:t>5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% anaerobic and *</a:t>
            </a:r>
            <a:r>
              <a:rPr lang="en-US" sz="2800"/>
              <a:t>5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% aerobic. The anaerobic ‘lactic’ system used during these two events</a:t>
            </a:r>
            <a:r>
              <a:rPr lang="en-US" sz="2800"/>
              <a:t> is normally not great enough to dramatically affect the athlete. But if several rounds/ longer races are introduced, then the build up of lactic acid can affect the shorter race. </a:t>
            </a:r>
            <a:endParaRPr sz="2800"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/>
              <a:t>ie. Running a 400 race and 20 min. later running a 100/110h hurdle 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race</a:t>
            </a:r>
            <a:r>
              <a:rPr lang="en-US" sz="2800"/>
              <a:t>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idx="4294967295" type="title"/>
          </p:nvPr>
        </p:nvSpPr>
        <p:spPr>
          <a:xfrm>
            <a:off x="685800" y="609600"/>
            <a:ext cx="80580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 cap="none" strike="noStrik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Periodization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156" name="Google Shape;156;p24"/>
          <p:cNvSpPr txBox="1"/>
          <p:nvPr>
            <p:ph idx="4294967295" type="body"/>
          </p:nvPr>
        </p:nvSpPr>
        <p:spPr>
          <a:xfrm>
            <a:off x="685800" y="1981200"/>
            <a:ext cx="3810000" cy="4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General conditioning Period (Aug-Oct)- 8 weeks HS(Jan-Feb</a:t>
            </a:r>
            <a:r>
              <a:rPr b="1" lang="en-US" sz="2400">
                <a:solidFill>
                  <a:schemeClr val="folHlink"/>
                </a:solidFill>
              </a:rPr>
              <a:t>)4wk</a:t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"/>
              <a:buChar char="-"/>
            </a:pPr>
            <a:r>
              <a:rPr lang="en-US" sz="2300"/>
              <a:t>Introduce Drills/Mechanics</a:t>
            </a:r>
            <a:endParaRPr sz="2300"/>
          </a:p>
          <a:p>
            <a:pPr indent="-3365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"/>
              <a:buChar char="-"/>
            </a:pPr>
            <a:r>
              <a:rPr b="0" i="0" lang="en-US" sz="23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Increase cardio-respiratory capacity</a:t>
            </a:r>
            <a:endParaRPr sz="3100"/>
          </a:p>
          <a:p>
            <a:pPr indent="-3365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"/>
              <a:buChar char="-"/>
            </a:pPr>
            <a:r>
              <a:rPr b="0" i="0" lang="en-US" sz="23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Increase tempo endurance</a:t>
            </a:r>
            <a:endParaRPr sz="3100"/>
          </a:p>
          <a:p>
            <a:pPr indent="-3365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"/>
              <a:buChar char="-"/>
            </a:pPr>
            <a:r>
              <a:rPr b="0" i="0" lang="en-US" sz="23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Develop blood circulation to main sprinting muscles</a:t>
            </a:r>
            <a:endParaRPr b="0" i="0" sz="23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Building a base for multiple events and spring months</a:t>
            </a:r>
            <a:endParaRPr sz="2300"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0400" y="2419350"/>
            <a:ext cx="4343400" cy="2889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ctrTitle"/>
          </p:nvPr>
        </p:nvSpPr>
        <p:spPr>
          <a:xfrm>
            <a:off x="685800" y="901000"/>
            <a:ext cx="7772400" cy="1143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 sz="5300">
                <a:solidFill>
                  <a:srgbClr val="E9E906"/>
                </a:solidFill>
              </a:rPr>
              <a:t>Know the Basics</a:t>
            </a:r>
            <a:endParaRPr sz="5300">
              <a:solidFill>
                <a:srgbClr val="E9E906"/>
              </a:solidFill>
            </a:endParaRPr>
          </a:p>
        </p:txBody>
      </p:sp>
      <p:sp>
        <p:nvSpPr>
          <p:cNvPr id="49" name="Google Shape;49;p7"/>
          <p:cNvSpPr txBox="1"/>
          <p:nvPr>
            <p:ph idx="1" type="subTitle"/>
          </p:nvPr>
        </p:nvSpPr>
        <p:spPr>
          <a:xfrm>
            <a:off x="685800" y="2343150"/>
            <a:ext cx="77724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/>
              <a:t>Women’s HS/COLL height for 100h /300h @ 33”/ 30”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/>
              <a:t>Men’s HS height for 110h/300h  @ 39”/ 36”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/>
              <a:t>Men’s COLL height for 110h/400h @ 42”/ 36”</a:t>
            </a:r>
            <a:endParaRPr/>
          </a:p>
          <a:p>
            <a:pPr indent="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t/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 cap="none" strike="noStrik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Periodization (cont…)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163" name="Google Shape;163;p25"/>
          <p:cNvSpPr txBox="1"/>
          <p:nvPr>
            <p:ph idx="4294967295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Pre-Competition Period (Oct-Dec) 8-10 weeks</a:t>
            </a:r>
            <a:endParaRPr b="1" i="0" sz="2400" u="none">
              <a:solidFill>
                <a:schemeClr val="folHlink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folHlink"/>
                </a:solidFill>
              </a:rPr>
              <a:t>HS(Feb-Mar)-4wks</a:t>
            </a:r>
            <a:endParaRPr b="1" sz="2400">
              <a:solidFill>
                <a:schemeClr val="folHlink"/>
              </a:solidFill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Develop sprint and hurdle technique and specific strengths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Develop speed, power, and speed endurance.</a:t>
            </a:r>
            <a:endParaRPr/>
          </a:p>
          <a:p>
            <a:pPr indent="-32385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⮚"/>
            </a:pPr>
            <a:r>
              <a:rPr b="1" i="0" lang="en-US" sz="21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Competition Period (Jan - May) 12-16 weeks</a:t>
            </a:r>
            <a:endParaRPr b="1" i="0" sz="2100" u="none">
              <a:solidFill>
                <a:schemeClr val="folHlink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folHlink"/>
                </a:solidFill>
              </a:rPr>
              <a:t>HS(Apr-May) 4wks</a:t>
            </a:r>
            <a:endParaRPr b="1" sz="2100">
              <a:solidFill>
                <a:schemeClr val="folHlink"/>
              </a:solidFill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 Develop speed/hurdling and racing ability; Lo</a:t>
            </a:r>
            <a:r>
              <a:rPr lang="en-US" sz="2400"/>
              <a:t>wer Volume</a:t>
            </a:r>
            <a:endParaRPr/>
          </a:p>
        </p:txBody>
      </p:sp>
      <p:sp>
        <p:nvSpPr>
          <p:cNvPr id="164" name="Google Shape;164;p25"/>
          <p:cNvSpPr txBox="1"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65" name="Google Shape;165;p25"/>
          <p:cNvCxnSpPr/>
          <p:nvPr/>
        </p:nvCxnSpPr>
        <p:spPr>
          <a:xfrm rot="10800000">
            <a:off x="5105400" y="2286000"/>
            <a:ext cx="0" cy="2819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66" name="Google Shape;166;p25"/>
          <p:cNvCxnSpPr/>
          <p:nvPr/>
        </p:nvCxnSpPr>
        <p:spPr>
          <a:xfrm>
            <a:off x="5105400" y="5105400"/>
            <a:ext cx="3124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67" name="Google Shape;167;p25"/>
          <p:cNvCxnSpPr/>
          <p:nvPr/>
        </p:nvCxnSpPr>
        <p:spPr>
          <a:xfrm flipH="1" rot="10800000">
            <a:off x="5105400" y="2438400"/>
            <a:ext cx="2667000" cy="2667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68" name="Google Shape;168;p25"/>
          <p:cNvSpPr txBox="1"/>
          <p:nvPr/>
        </p:nvSpPr>
        <p:spPr>
          <a:xfrm>
            <a:off x="5470525" y="2117725"/>
            <a:ext cx="625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5181600" y="3657600"/>
            <a:ext cx="10476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F34"/>
              </a:buClr>
              <a:buSzPts val="1800"/>
              <a:buFont typeface="Times"/>
              <a:buNone/>
            </a:pPr>
            <a:r>
              <a:rPr b="1" i="0" lang="en-US" sz="1800" u="none">
                <a:solidFill>
                  <a:srgbClr val="FF0F34"/>
                </a:solidFill>
                <a:latin typeface="Times"/>
                <a:ea typeface="Times"/>
                <a:cs typeface="Times"/>
                <a:sym typeface="Times"/>
              </a:rPr>
              <a:t>Intensity</a:t>
            </a:r>
            <a:endParaRPr/>
          </a:p>
        </p:txBody>
      </p:sp>
      <p:sp>
        <p:nvSpPr>
          <p:cNvPr id="170" name="Google Shape;170;p25"/>
          <p:cNvSpPr txBox="1"/>
          <p:nvPr/>
        </p:nvSpPr>
        <p:spPr>
          <a:xfrm>
            <a:off x="5927725" y="5233987"/>
            <a:ext cx="14859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b="1" i="0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Phases (time)</a:t>
            </a:r>
            <a:endParaRPr/>
          </a:p>
        </p:txBody>
      </p:sp>
      <p:cxnSp>
        <p:nvCxnSpPr>
          <p:cNvPr id="171" name="Google Shape;171;p25"/>
          <p:cNvCxnSpPr/>
          <p:nvPr/>
        </p:nvCxnSpPr>
        <p:spPr>
          <a:xfrm>
            <a:off x="5409700" y="3272625"/>
            <a:ext cx="2591100" cy="22200"/>
          </a:xfrm>
          <a:prstGeom prst="straightConnector1">
            <a:avLst/>
          </a:prstGeom>
          <a:noFill/>
          <a:ln cap="flat" cmpd="sng" w="9525">
            <a:solidFill>
              <a:srgbClr val="E9E90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25"/>
          <p:cNvSpPr txBox="1"/>
          <p:nvPr/>
        </p:nvSpPr>
        <p:spPr>
          <a:xfrm>
            <a:off x="5470525" y="2695175"/>
            <a:ext cx="148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"/>
                <a:ea typeface="Times"/>
                <a:cs typeface="Times"/>
                <a:sym typeface="Times"/>
              </a:rPr>
              <a:t>Volume</a:t>
            </a:r>
            <a:endParaRPr b="1" sz="2200">
              <a:solidFill>
                <a:srgbClr val="E9E906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>
                <a:solidFill>
                  <a:srgbClr val="E9E906"/>
                </a:solidFill>
              </a:rPr>
              <a:t>1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00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m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/</a:t>
            </a:r>
            <a:r>
              <a:rPr b="1" lang="en-US">
                <a:solidFill>
                  <a:srgbClr val="E9E906"/>
                </a:solidFill>
              </a:rPr>
              <a:t>11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0h Training Methods</a:t>
            </a:r>
            <a:endParaRPr>
              <a:solidFill>
                <a:srgbClr val="E9E906"/>
              </a:solidFill>
            </a:endParaRPr>
          </a:p>
        </p:txBody>
      </p:sp>
      <p:grpSp>
        <p:nvGrpSpPr>
          <p:cNvPr id="178" name="Google Shape;178;p26"/>
          <p:cNvGrpSpPr/>
          <p:nvPr/>
        </p:nvGrpSpPr>
        <p:grpSpPr>
          <a:xfrm>
            <a:off x="685800" y="1828800"/>
            <a:ext cx="7772400" cy="4830762"/>
            <a:chOff x="432" y="1152"/>
            <a:chExt cx="4896" cy="3043"/>
          </a:xfrm>
        </p:grpSpPr>
        <p:sp>
          <p:nvSpPr>
            <p:cNvPr id="179" name="Google Shape;179;p26"/>
            <p:cNvSpPr txBox="1"/>
            <p:nvPr/>
          </p:nvSpPr>
          <p:spPr>
            <a:xfrm>
              <a:off x="2880" y="3486"/>
              <a:ext cx="2400" cy="6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2x</a:t>
              </a:r>
              <a:r>
                <a:rPr b="1" lang="en-US" sz="20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350</a:t>
              </a: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 Full recovery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2x3</a:t>
              </a:r>
              <a:r>
                <a:rPr b="1" lang="en-US" sz="20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00</a:t>
              </a: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 Full recovery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2x</a:t>
              </a:r>
              <a:r>
                <a:rPr b="1" lang="en-US" sz="20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250</a:t>
              </a: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 Full recovery</a:t>
              </a:r>
              <a:endParaRPr/>
            </a:p>
          </p:txBody>
        </p:sp>
        <p:sp>
          <p:nvSpPr>
            <p:cNvPr id="180" name="Google Shape;180;p26"/>
            <p:cNvSpPr txBox="1"/>
            <p:nvPr/>
          </p:nvSpPr>
          <p:spPr>
            <a:xfrm>
              <a:off x="432" y="3486"/>
              <a:ext cx="2400" cy="6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t/>
              </a:r>
              <a:endParaRPr b="1" i="0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Special Endurance</a:t>
              </a:r>
              <a:endParaRPr/>
            </a:p>
          </p:txBody>
        </p:sp>
        <p:sp>
          <p:nvSpPr>
            <p:cNvPr id="181" name="Google Shape;181;p26"/>
            <p:cNvSpPr txBox="1"/>
            <p:nvPr/>
          </p:nvSpPr>
          <p:spPr>
            <a:xfrm>
              <a:off x="2880" y="2547"/>
              <a:ext cx="2400" cy="9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Segment runs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lang="en-US" sz="20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4</a:t>
              </a: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x300m(w/100m walk)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lang="en-US" sz="20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5</a:t>
              </a: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x250(w/100m walk)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lang="en-US" sz="20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6</a:t>
              </a: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x 120m(w/100m jog back</a:t>
              </a:r>
              <a:endParaRPr/>
            </a:p>
          </p:txBody>
        </p:sp>
        <p:sp>
          <p:nvSpPr>
            <p:cNvPr id="182" name="Google Shape;182;p26"/>
            <p:cNvSpPr txBox="1"/>
            <p:nvPr/>
          </p:nvSpPr>
          <p:spPr>
            <a:xfrm>
              <a:off x="432" y="2547"/>
              <a:ext cx="2400" cy="9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t/>
              </a:r>
              <a:endParaRPr b="1" i="0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Tempo Endurance</a:t>
              </a:r>
              <a:endParaRPr/>
            </a:p>
          </p:txBody>
        </p:sp>
        <p:sp>
          <p:nvSpPr>
            <p:cNvPr id="183" name="Google Shape;183;p26"/>
            <p:cNvSpPr txBox="1"/>
            <p:nvPr/>
          </p:nvSpPr>
          <p:spPr>
            <a:xfrm>
              <a:off x="2880" y="1800"/>
              <a:ext cx="2400" cy="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lang="en-US" sz="24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Mid-distance</a:t>
              </a: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runs, biking, swimming, continuous movement activities</a:t>
              </a:r>
              <a:endParaRPr/>
            </a:p>
          </p:txBody>
        </p:sp>
        <p:sp>
          <p:nvSpPr>
            <p:cNvPr id="184" name="Google Shape;184;p26"/>
            <p:cNvSpPr txBox="1"/>
            <p:nvPr/>
          </p:nvSpPr>
          <p:spPr>
            <a:xfrm>
              <a:off x="432" y="1800"/>
              <a:ext cx="2400" cy="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t/>
              </a:r>
              <a:endParaRPr b="1" i="0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General Endurance</a:t>
              </a:r>
              <a:endParaRPr/>
            </a:p>
          </p:txBody>
        </p:sp>
        <p:sp>
          <p:nvSpPr>
            <p:cNvPr id="185" name="Google Shape;185;p26"/>
            <p:cNvSpPr txBox="1"/>
            <p:nvPr/>
          </p:nvSpPr>
          <p:spPr>
            <a:xfrm>
              <a:off x="2880" y="1152"/>
              <a:ext cx="2400" cy="6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Means of Development</a:t>
              </a:r>
              <a:endParaRPr/>
            </a:p>
          </p:txBody>
        </p:sp>
        <p:sp>
          <p:nvSpPr>
            <p:cNvPr id="186" name="Google Shape;186;p26"/>
            <p:cNvSpPr txBox="1"/>
            <p:nvPr/>
          </p:nvSpPr>
          <p:spPr>
            <a:xfrm>
              <a:off x="432" y="1152"/>
              <a:ext cx="2400" cy="6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Physical Requirement</a:t>
              </a:r>
              <a:endParaRPr/>
            </a:p>
          </p:txBody>
        </p:sp>
        <p:cxnSp>
          <p:nvCxnSpPr>
            <p:cNvPr id="187" name="Google Shape;187;p26"/>
            <p:cNvCxnSpPr/>
            <p:nvPr/>
          </p:nvCxnSpPr>
          <p:spPr>
            <a:xfrm>
              <a:off x="432" y="1152"/>
              <a:ext cx="4800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88" name="Google Shape;188;p26"/>
            <p:cNvCxnSpPr/>
            <p:nvPr/>
          </p:nvCxnSpPr>
          <p:spPr>
            <a:xfrm>
              <a:off x="432" y="1800"/>
              <a:ext cx="48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89" name="Google Shape;189;p26"/>
            <p:cNvCxnSpPr/>
            <p:nvPr/>
          </p:nvCxnSpPr>
          <p:spPr>
            <a:xfrm>
              <a:off x="432" y="2547"/>
              <a:ext cx="48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0" name="Google Shape;190;p26"/>
            <p:cNvCxnSpPr/>
            <p:nvPr/>
          </p:nvCxnSpPr>
          <p:spPr>
            <a:xfrm>
              <a:off x="432" y="3486"/>
              <a:ext cx="48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1" name="Google Shape;191;p26"/>
            <p:cNvCxnSpPr/>
            <p:nvPr/>
          </p:nvCxnSpPr>
          <p:spPr>
            <a:xfrm>
              <a:off x="432" y="4195"/>
              <a:ext cx="4800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2" name="Google Shape;192;p26"/>
            <p:cNvCxnSpPr/>
            <p:nvPr/>
          </p:nvCxnSpPr>
          <p:spPr>
            <a:xfrm>
              <a:off x="432" y="1152"/>
              <a:ext cx="0" cy="300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3" name="Google Shape;193;p26"/>
            <p:cNvCxnSpPr/>
            <p:nvPr/>
          </p:nvCxnSpPr>
          <p:spPr>
            <a:xfrm>
              <a:off x="2880" y="1152"/>
              <a:ext cx="0" cy="3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4" name="Google Shape;194;p26"/>
            <p:cNvCxnSpPr/>
            <p:nvPr/>
          </p:nvCxnSpPr>
          <p:spPr>
            <a:xfrm>
              <a:off x="5328" y="1152"/>
              <a:ext cx="0" cy="300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>
                <a:solidFill>
                  <a:srgbClr val="E9E906"/>
                </a:solidFill>
              </a:rPr>
              <a:t>1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00/1</a:t>
            </a:r>
            <a:r>
              <a:rPr b="1" lang="en-US">
                <a:solidFill>
                  <a:srgbClr val="E9E906"/>
                </a:solidFill>
              </a:rPr>
              <a:t>1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0h Training Methods</a:t>
            </a:r>
            <a:endParaRPr>
              <a:solidFill>
                <a:srgbClr val="E9E906"/>
              </a:solidFill>
            </a:endParaRPr>
          </a:p>
        </p:txBody>
      </p:sp>
      <p:grpSp>
        <p:nvGrpSpPr>
          <p:cNvPr id="200" name="Google Shape;200;p27"/>
          <p:cNvGrpSpPr/>
          <p:nvPr/>
        </p:nvGrpSpPr>
        <p:grpSpPr>
          <a:xfrm>
            <a:off x="609600" y="1905000"/>
            <a:ext cx="7772400" cy="4776787"/>
            <a:chOff x="384" y="1200"/>
            <a:chExt cx="4896" cy="3009"/>
          </a:xfrm>
        </p:grpSpPr>
        <p:sp>
          <p:nvSpPr>
            <p:cNvPr id="201" name="Google Shape;201;p27"/>
            <p:cNvSpPr txBox="1"/>
            <p:nvPr/>
          </p:nvSpPr>
          <p:spPr>
            <a:xfrm>
              <a:off x="2832" y="3114"/>
              <a:ext cx="2400" cy="6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Block starts, Relay exchanges, runs under 60m</a:t>
              </a:r>
              <a:endParaRPr/>
            </a:p>
          </p:txBody>
        </p:sp>
        <p:sp>
          <p:nvSpPr>
            <p:cNvPr id="202" name="Google Shape;202;p27"/>
            <p:cNvSpPr txBox="1"/>
            <p:nvPr/>
          </p:nvSpPr>
          <p:spPr>
            <a:xfrm>
              <a:off x="384" y="3114"/>
              <a:ext cx="2400" cy="6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Speed</a:t>
              </a:r>
              <a:endParaRPr/>
            </a:p>
          </p:txBody>
        </p:sp>
        <p:sp>
          <p:nvSpPr>
            <p:cNvPr id="203" name="Google Shape;203;p27"/>
            <p:cNvSpPr txBox="1"/>
            <p:nvPr/>
          </p:nvSpPr>
          <p:spPr>
            <a:xfrm>
              <a:off x="2832" y="3609"/>
              <a:ext cx="2400" cy="600"/>
            </a:xfrm>
            <a:prstGeom prst="rect">
              <a:avLst/>
            </a:prstGeom>
            <a:solidFill>
              <a:srgbClr val="13BB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Short Hills(10-30m), Short resistance runs, Plyometrics</a:t>
              </a:r>
              <a:endParaRPr/>
            </a:p>
          </p:txBody>
        </p:sp>
        <p:sp>
          <p:nvSpPr>
            <p:cNvPr id="204" name="Google Shape;204;p27"/>
            <p:cNvSpPr txBox="1"/>
            <p:nvPr/>
          </p:nvSpPr>
          <p:spPr>
            <a:xfrm>
              <a:off x="384" y="3609"/>
              <a:ext cx="2400" cy="600"/>
            </a:xfrm>
            <a:prstGeom prst="rect">
              <a:avLst/>
            </a:prstGeom>
            <a:solidFill>
              <a:srgbClr val="13BB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Power</a:t>
              </a:r>
              <a:endParaRPr/>
            </a:p>
          </p:txBody>
        </p:sp>
        <p:sp>
          <p:nvSpPr>
            <p:cNvPr id="205" name="Google Shape;205;p27"/>
            <p:cNvSpPr txBox="1"/>
            <p:nvPr/>
          </p:nvSpPr>
          <p:spPr>
            <a:xfrm>
              <a:off x="2832" y="2405"/>
              <a:ext cx="2400" cy="6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Long Hill Runs(100m+)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Sled Pulls</a:t>
              </a:r>
              <a:endParaRPr/>
            </a:p>
          </p:txBody>
        </p:sp>
        <p:sp>
          <p:nvSpPr>
            <p:cNvPr id="206" name="Google Shape;206;p27"/>
            <p:cNvSpPr txBox="1"/>
            <p:nvPr/>
          </p:nvSpPr>
          <p:spPr>
            <a:xfrm>
              <a:off x="384" y="2405"/>
              <a:ext cx="2400" cy="6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t/>
              </a:r>
              <a:endParaRPr b="1" i="0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Strength Endurance</a:t>
              </a:r>
              <a:endParaRPr/>
            </a:p>
          </p:txBody>
        </p:sp>
        <p:sp>
          <p:nvSpPr>
            <p:cNvPr id="207" name="Google Shape;207;p27"/>
            <p:cNvSpPr txBox="1"/>
            <p:nvPr/>
          </p:nvSpPr>
          <p:spPr>
            <a:xfrm>
              <a:off x="2832" y="1800"/>
              <a:ext cx="2400" cy="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Runs from 20m to 150m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Ex. 3-4 x 150m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6 x 60m(walk back)</a:t>
              </a:r>
              <a:endParaRPr/>
            </a:p>
          </p:txBody>
        </p:sp>
        <p:sp>
          <p:nvSpPr>
            <p:cNvPr id="208" name="Google Shape;208;p27"/>
            <p:cNvSpPr txBox="1"/>
            <p:nvPr/>
          </p:nvSpPr>
          <p:spPr>
            <a:xfrm>
              <a:off x="384" y="1696"/>
              <a:ext cx="2400" cy="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t/>
              </a:r>
              <a:endParaRPr b="1" i="0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Speed Endurance</a:t>
              </a:r>
              <a:endParaRPr/>
            </a:p>
          </p:txBody>
        </p:sp>
        <p:sp>
          <p:nvSpPr>
            <p:cNvPr id="209" name="Google Shape;209;p27"/>
            <p:cNvSpPr txBox="1"/>
            <p:nvPr/>
          </p:nvSpPr>
          <p:spPr>
            <a:xfrm>
              <a:off x="2832" y="1200"/>
              <a:ext cx="2400" cy="6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Means of Development</a:t>
              </a:r>
              <a:endParaRPr/>
            </a:p>
          </p:txBody>
        </p:sp>
        <p:sp>
          <p:nvSpPr>
            <p:cNvPr id="210" name="Google Shape;210;p27"/>
            <p:cNvSpPr txBox="1"/>
            <p:nvPr/>
          </p:nvSpPr>
          <p:spPr>
            <a:xfrm>
              <a:off x="384" y="1200"/>
              <a:ext cx="2400" cy="6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Physical Requirement</a:t>
              </a:r>
              <a:endParaRPr/>
            </a:p>
          </p:txBody>
        </p:sp>
        <p:cxnSp>
          <p:nvCxnSpPr>
            <p:cNvPr id="211" name="Google Shape;211;p27"/>
            <p:cNvCxnSpPr/>
            <p:nvPr/>
          </p:nvCxnSpPr>
          <p:spPr>
            <a:xfrm>
              <a:off x="384" y="1200"/>
              <a:ext cx="4800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2" name="Google Shape;212;p27"/>
            <p:cNvCxnSpPr/>
            <p:nvPr/>
          </p:nvCxnSpPr>
          <p:spPr>
            <a:xfrm>
              <a:off x="384" y="1696"/>
              <a:ext cx="48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3" name="Google Shape;213;p27"/>
            <p:cNvCxnSpPr/>
            <p:nvPr/>
          </p:nvCxnSpPr>
          <p:spPr>
            <a:xfrm>
              <a:off x="384" y="2405"/>
              <a:ext cx="48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4" name="Google Shape;214;p27"/>
            <p:cNvCxnSpPr/>
            <p:nvPr/>
          </p:nvCxnSpPr>
          <p:spPr>
            <a:xfrm>
              <a:off x="384" y="3114"/>
              <a:ext cx="48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5" name="Google Shape;215;p27"/>
            <p:cNvCxnSpPr/>
            <p:nvPr/>
          </p:nvCxnSpPr>
          <p:spPr>
            <a:xfrm>
              <a:off x="384" y="4209"/>
              <a:ext cx="4800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6" name="Google Shape;216;p27"/>
            <p:cNvCxnSpPr/>
            <p:nvPr/>
          </p:nvCxnSpPr>
          <p:spPr>
            <a:xfrm>
              <a:off x="384" y="1200"/>
              <a:ext cx="0" cy="300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7" name="Google Shape;217;p27"/>
            <p:cNvCxnSpPr/>
            <p:nvPr/>
          </p:nvCxnSpPr>
          <p:spPr>
            <a:xfrm>
              <a:off x="2832" y="1200"/>
              <a:ext cx="0" cy="3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8" name="Google Shape;218;p27"/>
            <p:cNvCxnSpPr/>
            <p:nvPr/>
          </p:nvCxnSpPr>
          <p:spPr>
            <a:xfrm>
              <a:off x="5280" y="1200"/>
              <a:ext cx="0" cy="300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9" name="Google Shape;219;p27"/>
            <p:cNvCxnSpPr/>
            <p:nvPr/>
          </p:nvCxnSpPr>
          <p:spPr>
            <a:xfrm>
              <a:off x="384" y="3609"/>
              <a:ext cx="48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>
                <a:solidFill>
                  <a:srgbClr val="E9E906"/>
                </a:solidFill>
              </a:rPr>
              <a:t>Hurdle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 Warm-Up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225" name="Google Shape;225;p28"/>
          <p:cNvSpPr txBox="1"/>
          <p:nvPr>
            <p:ph idx="4294967295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purpose of the warm-up is to elevate the body’s core temperature, so that the muscles can use their full elasticity. This in turn will reduce and/or prevent injury, increase flexibility, and increase blood flow to the main muscles.</a:t>
            </a:r>
            <a:endParaRPr/>
          </a:p>
        </p:txBody>
      </p:sp>
      <p:pic>
        <p:nvPicPr>
          <p:cNvPr id="226" name="Google Shape;2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905000"/>
            <a:ext cx="43434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>
                <a:solidFill>
                  <a:srgbClr val="E9E906"/>
                </a:solidFill>
              </a:rPr>
              <a:t>100/110h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 Warm-Up (cont…)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232" name="Google Shape;232;p2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200"/>
              <a:buFont typeface="Times"/>
              <a:buNone/>
            </a:pPr>
            <a:r>
              <a:rPr b="1" i="0" lang="en-US" sz="32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5 Components to the warm-up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Jogging</a:t>
            </a:r>
            <a:endParaRPr b="1" i="0" sz="3200" u="none">
              <a:solidFill>
                <a:schemeClr val="folHlink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Static stretching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Dynamic stretching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lang="en-US"/>
              <a:t>Sprint </a:t>
            </a:r>
            <a:r>
              <a:rPr b="1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Drills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lang="en-US"/>
              <a:t>Hurdle Drills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>
            <p:ph idx="4294967295" type="title"/>
          </p:nvPr>
        </p:nvSpPr>
        <p:spPr>
          <a:xfrm>
            <a:off x="685800" y="631925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>
                <a:solidFill>
                  <a:srgbClr val="E9E906"/>
                </a:solidFill>
              </a:rPr>
              <a:t>Team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 Warm-Up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238" name="Google Shape;238;p30"/>
          <p:cNvSpPr txBox="1"/>
          <p:nvPr>
            <p:ph idx="4294967295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400m jog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5m static stretching and rolling out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Dynamic stretching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Leg swings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Toe Taps, Quick steps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A-skips, Dynamic A-skips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B-skips, Dynamic B-skips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39" name="Google Shape;2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675" y="2734850"/>
            <a:ext cx="2236975" cy="22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>
                <a:solidFill>
                  <a:srgbClr val="E9E906"/>
                </a:solidFill>
              </a:rPr>
              <a:t>Team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 Warm-Up(cont…)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245" name="Google Shape;245;p31"/>
          <p:cNvSpPr txBox="1"/>
          <p:nvPr>
            <p:ph idx="4294967295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Toe touches, reverse toe touches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Fast-legs, skip-n-scoot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High Knee, A-Runs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W.G.S, skip-n-scoot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Side shuffles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Backwards running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Accelerations(20,30, 50)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 x</a:t>
            </a:r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275" y="2551604"/>
            <a:ext cx="2449075" cy="24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General Conditioning Sample</a:t>
            </a:r>
            <a:endParaRPr>
              <a:solidFill>
                <a:srgbClr val="E9E906"/>
              </a:solidFill>
            </a:endParaRPr>
          </a:p>
        </p:txBody>
      </p:sp>
      <p:grpSp>
        <p:nvGrpSpPr>
          <p:cNvPr id="252" name="Google Shape;252;p32"/>
          <p:cNvGrpSpPr/>
          <p:nvPr/>
        </p:nvGrpSpPr>
        <p:grpSpPr>
          <a:xfrm>
            <a:off x="457200" y="2667000"/>
            <a:ext cx="8096250" cy="3962400"/>
            <a:chOff x="288" y="1680"/>
            <a:chExt cx="5100" cy="2496"/>
          </a:xfrm>
        </p:grpSpPr>
        <p:sp>
          <p:nvSpPr>
            <p:cNvPr id="253" name="Google Shape;253;p32"/>
            <p:cNvSpPr txBox="1"/>
            <p:nvPr/>
          </p:nvSpPr>
          <p:spPr>
            <a:xfrm>
              <a:off x="4464" y="2832"/>
              <a:ext cx="9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Friday</a:t>
              </a:r>
              <a:endParaRPr/>
            </a:p>
          </p:txBody>
        </p:sp>
        <p:sp>
          <p:nvSpPr>
            <p:cNvPr id="254" name="Google Shape;254;p32"/>
            <p:cNvSpPr txBox="1"/>
            <p:nvPr/>
          </p:nvSpPr>
          <p:spPr>
            <a:xfrm>
              <a:off x="3456" y="2832"/>
              <a:ext cx="9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Thursday</a:t>
              </a:r>
              <a:endParaRPr/>
            </a:p>
          </p:txBody>
        </p:sp>
        <p:sp>
          <p:nvSpPr>
            <p:cNvPr id="255" name="Google Shape;255;p32"/>
            <p:cNvSpPr txBox="1"/>
            <p:nvPr/>
          </p:nvSpPr>
          <p:spPr>
            <a:xfrm>
              <a:off x="2448" y="2832"/>
              <a:ext cx="9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Wednesday</a:t>
              </a:r>
              <a:endParaRPr/>
            </a:p>
          </p:txBody>
        </p:sp>
        <p:sp>
          <p:nvSpPr>
            <p:cNvPr id="256" name="Google Shape;256;p32"/>
            <p:cNvSpPr txBox="1"/>
            <p:nvPr/>
          </p:nvSpPr>
          <p:spPr>
            <a:xfrm>
              <a:off x="1392" y="2832"/>
              <a:ext cx="12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Tuesday</a:t>
              </a:r>
              <a:endParaRPr/>
            </a:p>
          </p:txBody>
        </p:sp>
        <p:sp>
          <p:nvSpPr>
            <p:cNvPr id="257" name="Google Shape;257;p32"/>
            <p:cNvSpPr txBox="1"/>
            <p:nvPr/>
          </p:nvSpPr>
          <p:spPr>
            <a:xfrm>
              <a:off x="288" y="2832"/>
              <a:ext cx="12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Monday</a:t>
              </a:r>
              <a:endParaRPr/>
            </a:p>
          </p:txBody>
        </p:sp>
        <p:sp>
          <p:nvSpPr>
            <p:cNvPr id="258" name="Google Shape;258;p32"/>
            <p:cNvSpPr txBox="1"/>
            <p:nvPr/>
          </p:nvSpPr>
          <p:spPr>
            <a:xfrm>
              <a:off x="4464" y="2016"/>
              <a:ext cx="900" cy="9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Hurdle Mobility, 10 x 100 at 1min intervals</a:t>
              </a:r>
              <a:endParaRPr b="1" i="0" sz="1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Hurdle Drills</a:t>
              </a:r>
              <a:endParaRPr b="1"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59" name="Google Shape;259;p32"/>
            <p:cNvSpPr txBox="1"/>
            <p:nvPr/>
          </p:nvSpPr>
          <p:spPr>
            <a:xfrm>
              <a:off x="3456" y="2016"/>
              <a:ext cx="900" cy="9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12 x 120m w/jog back recovery</a:t>
              </a:r>
              <a:endParaRPr/>
            </a:p>
          </p:txBody>
        </p:sp>
        <p:sp>
          <p:nvSpPr>
            <p:cNvPr id="260" name="Google Shape;260;p32"/>
            <p:cNvSpPr txBox="1"/>
            <p:nvPr/>
          </p:nvSpPr>
          <p:spPr>
            <a:xfrm>
              <a:off x="2448" y="2016"/>
              <a:ext cx="900" cy="9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15min run</a:t>
              </a:r>
              <a:endParaRPr b="1" i="0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Hurdle Drills</a:t>
              </a:r>
              <a:endParaRPr b="1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61" name="Google Shape;261;p32"/>
            <p:cNvSpPr txBox="1"/>
            <p:nvPr/>
          </p:nvSpPr>
          <p:spPr>
            <a:xfrm>
              <a:off x="1392" y="2016"/>
              <a:ext cx="1200" cy="9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3m run x 2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2m run x 2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1m run x 2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(3m rest)</a:t>
              </a:r>
              <a:endParaRPr/>
            </a:p>
          </p:txBody>
        </p:sp>
        <p:sp>
          <p:nvSpPr>
            <p:cNvPr id="262" name="Google Shape;262;p32"/>
            <p:cNvSpPr txBox="1"/>
            <p:nvPr/>
          </p:nvSpPr>
          <p:spPr>
            <a:xfrm>
              <a:off x="288" y="2016"/>
              <a:ext cx="1200" cy="9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15min run</a:t>
              </a:r>
              <a:endParaRPr b="1" i="0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Hurdle Drills</a:t>
              </a:r>
              <a:endParaRPr b="1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63" name="Google Shape;263;p32"/>
            <p:cNvSpPr txBox="1"/>
            <p:nvPr/>
          </p:nvSpPr>
          <p:spPr>
            <a:xfrm>
              <a:off x="4464" y="3192"/>
              <a:ext cx="900" cy="9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Hurdle Mobility, </a:t>
              </a:r>
              <a:r>
                <a:rPr b="1"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5</a:t>
              </a: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x 100 at 1min intervals</a:t>
              </a:r>
              <a:endParaRPr b="1" i="0" sz="1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Hurdle Drills</a:t>
              </a:r>
              <a:endParaRPr b="1"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64" name="Google Shape;264;p32"/>
            <p:cNvSpPr txBox="1"/>
            <p:nvPr/>
          </p:nvSpPr>
          <p:spPr>
            <a:xfrm>
              <a:off x="3456" y="3192"/>
              <a:ext cx="900" cy="9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10</a:t>
              </a: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min run</a:t>
              </a:r>
              <a:endParaRPr/>
            </a:p>
          </p:txBody>
        </p:sp>
        <p:sp>
          <p:nvSpPr>
            <p:cNvPr id="265" name="Google Shape;265;p32"/>
            <p:cNvSpPr txBox="1"/>
            <p:nvPr/>
          </p:nvSpPr>
          <p:spPr>
            <a:xfrm>
              <a:off x="2448" y="3192"/>
              <a:ext cx="900" cy="9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5</a:t>
              </a:r>
              <a:r>
                <a:rPr b="1" lang="en-US" sz="15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</a:t>
              </a:r>
              <a:r>
                <a:rPr b="1" i="0" lang="en-US" sz="15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x 250m w/</a:t>
              </a: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50m walk recovery</a:t>
              </a:r>
              <a:endParaRPr b="1" i="0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Hurdle Drills</a:t>
              </a:r>
              <a:endParaRPr b="1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66" name="Google Shape;266;p32"/>
            <p:cNvSpPr txBox="1"/>
            <p:nvPr/>
          </p:nvSpPr>
          <p:spPr>
            <a:xfrm>
              <a:off x="1488" y="3192"/>
              <a:ext cx="900" cy="9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20min run</a:t>
              </a:r>
              <a:endParaRPr/>
            </a:p>
          </p:txBody>
        </p:sp>
        <p:sp>
          <p:nvSpPr>
            <p:cNvPr id="267" name="Google Shape;267;p32"/>
            <p:cNvSpPr txBox="1"/>
            <p:nvPr/>
          </p:nvSpPr>
          <p:spPr>
            <a:xfrm>
              <a:off x="288" y="3192"/>
              <a:ext cx="1200" cy="9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5</a:t>
              </a: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x 150m hill runs w/jog back recovery</a:t>
              </a:r>
              <a:endParaRPr b="1" i="0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Hurdle Drills</a:t>
              </a:r>
              <a:endParaRPr b="1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68" name="Google Shape;268;p32"/>
            <p:cNvSpPr txBox="1"/>
            <p:nvPr/>
          </p:nvSpPr>
          <p:spPr>
            <a:xfrm>
              <a:off x="4464" y="1680"/>
              <a:ext cx="9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Friday</a:t>
              </a:r>
              <a:endParaRPr/>
            </a:p>
          </p:txBody>
        </p:sp>
        <p:sp>
          <p:nvSpPr>
            <p:cNvPr id="269" name="Google Shape;269;p32"/>
            <p:cNvSpPr txBox="1"/>
            <p:nvPr/>
          </p:nvSpPr>
          <p:spPr>
            <a:xfrm>
              <a:off x="3456" y="1680"/>
              <a:ext cx="9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Thursday</a:t>
              </a:r>
              <a:endParaRPr/>
            </a:p>
          </p:txBody>
        </p:sp>
        <p:sp>
          <p:nvSpPr>
            <p:cNvPr id="270" name="Google Shape;270;p32"/>
            <p:cNvSpPr txBox="1"/>
            <p:nvPr/>
          </p:nvSpPr>
          <p:spPr>
            <a:xfrm>
              <a:off x="2448" y="1680"/>
              <a:ext cx="9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Wednesday</a:t>
              </a:r>
              <a:endParaRPr/>
            </a:p>
          </p:txBody>
        </p:sp>
        <p:sp>
          <p:nvSpPr>
            <p:cNvPr id="271" name="Google Shape;271;p32"/>
            <p:cNvSpPr txBox="1"/>
            <p:nvPr/>
          </p:nvSpPr>
          <p:spPr>
            <a:xfrm>
              <a:off x="1392" y="1680"/>
              <a:ext cx="12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Tuesday</a:t>
              </a:r>
              <a:endParaRPr/>
            </a:p>
          </p:txBody>
        </p:sp>
        <p:sp>
          <p:nvSpPr>
            <p:cNvPr id="272" name="Google Shape;272;p32"/>
            <p:cNvSpPr txBox="1"/>
            <p:nvPr/>
          </p:nvSpPr>
          <p:spPr>
            <a:xfrm>
              <a:off x="288" y="1680"/>
              <a:ext cx="12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Monday</a:t>
              </a:r>
              <a:endParaRPr/>
            </a:p>
          </p:txBody>
        </p:sp>
        <p:cxnSp>
          <p:nvCxnSpPr>
            <p:cNvPr id="273" name="Google Shape;273;p32"/>
            <p:cNvCxnSpPr/>
            <p:nvPr/>
          </p:nvCxnSpPr>
          <p:spPr>
            <a:xfrm>
              <a:off x="288" y="1680"/>
              <a:ext cx="51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4" name="Google Shape;274;p32"/>
            <p:cNvCxnSpPr/>
            <p:nvPr/>
          </p:nvCxnSpPr>
          <p:spPr>
            <a:xfrm>
              <a:off x="288" y="2832"/>
              <a:ext cx="51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5" name="Google Shape;275;p32"/>
            <p:cNvCxnSpPr/>
            <p:nvPr/>
          </p:nvCxnSpPr>
          <p:spPr>
            <a:xfrm>
              <a:off x="1392" y="1680"/>
              <a:ext cx="0" cy="2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6" name="Google Shape;276;p32"/>
            <p:cNvCxnSpPr/>
            <p:nvPr/>
          </p:nvCxnSpPr>
          <p:spPr>
            <a:xfrm>
              <a:off x="2448" y="1680"/>
              <a:ext cx="0" cy="2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7" name="Google Shape;277;p32"/>
            <p:cNvCxnSpPr/>
            <p:nvPr/>
          </p:nvCxnSpPr>
          <p:spPr>
            <a:xfrm>
              <a:off x="3456" y="1680"/>
              <a:ext cx="0" cy="2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8" name="Google Shape;278;p32"/>
            <p:cNvCxnSpPr/>
            <p:nvPr/>
          </p:nvCxnSpPr>
          <p:spPr>
            <a:xfrm>
              <a:off x="4464" y="1680"/>
              <a:ext cx="0" cy="2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9" name="Google Shape;279;p32"/>
            <p:cNvCxnSpPr/>
            <p:nvPr/>
          </p:nvCxnSpPr>
          <p:spPr>
            <a:xfrm>
              <a:off x="5376" y="1680"/>
              <a:ext cx="0" cy="24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0" name="Google Shape;280;p32"/>
            <p:cNvCxnSpPr/>
            <p:nvPr/>
          </p:nvCxnSpPr>
          <p:spPr>
            <a:xfrm>
              <a:off x="288" y="2016"/>
              <a:ext cx="51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1" name="Google Shape;281;p32"/>
            <p:cNvCxnSpPr/>
            <p:nvPr/>
          </p:nvCxnSpPr>
          <p:spPr>
            <a:xfrm>
              <a:off x="288" y="3192"/>
              <a:ext cx="51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2" name="Google Shape;282;p32"/>
            <p:cNvCxnSpPr/>
            <p:nvPr/>
          </p:nvCxnSpPr>
          <p:spPr>
            <a:xfrm>
              <a:off x="288" y="4176"/>
              <a:ext cx="51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3" name="Google Shape;283;p32"/>
            <p:cNvCxnSpPr/>
            <p:nvPr/>
          </p:nvCxnSpPr>
          <p:spPr>
            <a:xfrm>
              <a:off x="288" y="1680"/>
              <a:ext cx="0" cy="24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284" name="Google Shape;284;p32"/>
          <p:cNvSpPr txBox="1"/>
          <p:nvPr/>
        </p:nvSpPr>
        <p:spPr>
          <a:xfrm>
            <a:off x="3124200" y="1676400"/>
            <a:ext cx="277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Week 1 and Week 3</a:t>
            </a:r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381000" y="838200"/>
            <a:ext cx="8096100" cy="1295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9E906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Early Season Sample</a:t>
            </a:r>
            <a:endParaRPr>
              <a:solidFill>
                <a:srgbClr val="E9E906"/>
              </a:solidFill>
            </a:endParaRPr>
          </a:p>
        </p:txBody>
      </p:sp>
      <p:grpSp>
        <p:nvGrpSpPr>
          <p:cNvPr id="291" name="Google Shape;291;p33"/>
          <p:cNvGrpSpPr/>
          <p:nvPr/>
        </p:nvGrpSpPr>
        <p:grpSpPr>
          <a:xfrm>
            <a:off x="457200" y="2667000"/>
            <a:ext cx="8096250" cy="3962400"/>
            <a:chOff x="288" y="1680"/>
            <a:chExt cx="5100" cy="2496"/>
          </a:xfrm>
        </p:grpSpPr>
        <p:sp>
          <p:nvSpPr>
            <p:cNvPr id="292" name="Google Shape;292;p33"/>
            <p:cNvSpPr txBox="1"/>
            <p:nvPr/>
          </p:nvSpPr>
          <p:spPr>
            <a:xfrm>
              <a:off x="4464" y="2832"/>
              <a:ext cx="9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Friday</a:t>
              </a:r>
              <a:endParaRPr/>
            </a:p>
          </p:txBody>
        </p:sp>
        <p:sp>
          <p:nvSpPr>
            <p:cNvPr id="293" name="Google Shape;293;p33"/>
            <p:cNvSpPr txBox="1"/>
            <p:nvPr/>
          </p:nvSpPr>
          <p:spPr>
            <a:xfrm>
              <a:off x="3456" y="2832"/>
              <a:ext cx="9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Thursday</a:t>
              </a:r>
              <a:endParaRPr/>
            </a:p>
          </p:txBody>
        </p:sp>
        <p:sp>
          <p:nvSpPr>
            <p:cNvPr id="294" name="Google Shape;294;p33"/>
            <p:cNvSpPr txBox="1"/>
            <p:nvPr/>
          </p:nvSpPr>
          <p:spPr>
            <a:xfrm>
              <a:off x="2448" y="2832"/>
              <a:ext cx="9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Wednesday</a:t>
              </a:r>
              <a:endParaRPr/>
            </a:p>
          </p:txBody>
        </p:sp>
        <p:sp>
          <p:nvSpPr>
            <p:cNvPr id="295" name="Google Shape;295;p33"/>
            <p:cNvSpPr txBox="1"/>
            <p:nvPr/>
          </p:nvSpPr>
          <p:spPr>
            <a:xfrm>
              <a:off x="1392" y="2832"/>
              <a:ext cx="12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Tuesday</a:t>
              </a:r>
              <a:endParaRPr/>
            </a:p>
          </p:txBody>
        </p:sp>
        <p:sp>
          <p:nvSpPr>
            <p:cNvPr id="296" name="Google Shape;296;p33"/>
            <p:cNvSpPr txBox="1"/>
            <p:nvPr/>
          </p:nvSpPr>
          <p:spPr>
            <a:xfrm>
              <a:off x="288" y="2832"/>
              <a:ext cx="12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Monday</a:t>
              </a:r>
              <a:endParaRPr/>
            </a:p>
          </p:txBody>
        </p:sp>
        <p:sp>
          <p:nvSpPr>
            <p:cNvPr id="297" name="Google Shape;297;p33"/>
            <p:cNvSpPr txBox="1"/>
            <p:nvPr/>
          </p:nvSpPr>
          <p:spPr>
            <a:xfrm>
              <a:off x="4464" y="2016"/>
              <a:ext cx="900" cy="9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4</a:t>
              </a: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x 60m Sled pulls</a:t>
              </a:r>
              <a:endParaRPr/>
            </a:p>
          </p:txBody>
        </p:sp>
        <p:sp>
          <p:nvSpPr>
            <p:cNvPr id="298" name="Google Shape;298;p33"/>
            <p:cNvSpPr txBox="1"/>
            <p:nvPr/>
          </p:nvSpPr>
          <p:spPr>
            <a:xfrm>
              <a:off x="3456" y="2016"/>
              <a:ext cx="900" cy="9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4 </a:t>
              </a: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x </a:t>
              </a:r>
              <a:endParaRPr b="1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13 hurdles</a:t>
              </a: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(</a:t>
              </a:r>
              <a:r>
                <a:rPr b="1"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30-39in</a:t>
              </a: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). Full recovery</a:t>
              </a:r>
              <a:endParaRPr/>
            </a:p>
          </p:txBody>
        </p:sp>
        <p:sp>
          <p:nvSpPr>
            <p:cNvPr id="299" name="Google Shape;299;p33"/>
            <p:cNvSpPr txBox="1"/>
            <p:nvPr/>
          </p:nvSpPr>
          <p:spPr>
            <a:xfrm>
              <a:off x="2448" y="2016"/>
              <a:ext cx="900" cy="9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6</a:t>
              </a: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x 100m @ 1</a:t>
              </a:r>
              <a:r>
                <a:rPr b="1"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5</a:t>
              </a: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s. 1min intervals</a:t>
              </a:r>
              <a:endParaRPr/>
            </a:p>
          </p:txBody>
        </p:sp>
        <p:sp>
          <p:nvSpPr>
            <p:cNvPr id="300" name="Google Shape;300;p33"/>
            <p:cNvSpPr txBox="1"/>
            <p:nvPr/>
          </p:nvSpPr>
          <p:spPr>
            <a:xfrm>
              <a:off x="1392" y="2016"/>
              <a:ext cx="1200" cy="9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3x</a:t>
              </a:r>
              <a:r>
                <a:rPr b="1"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</a:t>
              </a: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00/</a:t>
              </a:r>
              <a:r>
                <a:rPr b="1"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15</a:t>
              </a: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0 w/ 1min rest between </a:t>
              </a:r>
              <a:r>
                <a:rPr b="1"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</a:t>
              </a: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00/</a:t>
              </a:r>
              <a:r>
                <a:rPr b="1"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15</a:t>
              </a: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0</a:t>
              </a:r>
              <a:endParaRPr/>
            </a:p>
          </p:txBody>
        </p:sp>
        <p:sp>
          <p:nvSpPr>
            <p:cNvPr id="301" name="Google Shape;301;p33"/>
            <p:cNvSpPr txBox="1"/>
            <p:nvPr/>
          </p:nvSpPr>
          <p:spPr>
            <a:xfrm>
              <a:off x="288" y="2016"/>
              <a:ext cx="1200" cy="9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Block work, Technical  Hurdle work, Ab work, cool down</a:t>
              </a:r>
              <a:endParaRPr/>
            </a:p>
          </p:txBody>
        </p:sp>
        <p:sp>
          <p:nvSpPr>
            <p:cNvPr id="302" name="Google Shape;302;p33"/>
            <p:cNvSpPr txBox="1"/>
            <p:nvPr/>
          </p:nvSpPr>
          <p:spPr>
            <a:xfrm>
              <a:off x="4464" y="3192"/>
              <a:ext cx="900" cy="9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4x</a:t>
              </a:r>
              <a:r>
                <a:rPr b="1"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</a:t>
              </a:r>
              <a:endParaRPr b="1"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exchanges, 3 x 60m sled pulls</a:t>
              </a:r>
              <a:endParaRPr/>
            </a:p>
          </p:txBody>
        </p:sp>
        <p:sp>
          <p:nvSpPr>
            <p:cNvPr id="303" name="Google Shape;303;p33"/>
            <p:cNvSpPr txBox="1"/>
            <p:nvPr/>
          </p:nvSpPr>
          <p:spPr>
            <a:xfrm>
              <a:off x="3456" y="3192"/>
              <a:ext cx="900" cy="9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4 x 200m @ 23-24s</a:t>
              </a:r>
              <a:endParaRPr/>
            </a:p>
          </p:txBody>
        </p:sp>
        <p:sp>
          <p:nvSpPr>
            <p:cNvPr id="304" name="Google Shape;304;p33"/>
            <p:cNvSpPr txBox="1"/>
            <p:nvPr/>
          </p:nvSpPr>
          <p:spPr>
            <a:xfrm>
              <a:off x="2448" y="3192"/>
              <a:ext cx="900" cy="9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6 laps ins/outs, Ab work, roll out</a:t>
              </a:r>
              <a:endParaRPr b="1" i="0" sz="1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lang="en-US" sz="15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 Hurdle Drill</a:t>
              </a:r>
              <a:r>
                <a:rPr b="1" lang="en-US" sz="17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</a:t>
              </a:r>
              <a:endParaRPr b="1" sz="17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05" name="Google Shape;305;p33"/>
            <p:cNvSpPr txBox="1"/>
            <p:nvPr/>
          </p:nvSpPr>
          <p:spPr>
            <a:xfrm>
              <a:off x="1392" y="3192"/>
              <a:ext cx="1200" cy="9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</a:t>
              </a:r>
              <a:r>
                <a:rPr b="1"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 x 300 w/Full Recovery</a:t>
              </a:r>
              <a:endParaRPr/>
            </a:p>
          </p:txBody>
        </p:sp>
        <p:sp>
          <p:nvSpPr>
            <p:cNvPr id="306" name="Google Shape;306;p33"/>
            <p:cNvSpPr txBox="1"/>
            <p:nvPr/>
          </p:nvSpPr>
          <p:spPr>
            <a:xfrm>
              <a:off x="288" y="3192"/>
              <a:ext cx="1200" cy="9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Hurdle Drills</a:t>
              </a:r>
              <a:endParaRPr b="1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Starts @ 1h, 3h, 5h</a:t>
              </a:r>
              <a:endParaRPr/>
            </a:p>
          </p:txBody>
        </p:sp>
        <p:sp>
          <p:nvSpPr>
            <p:cNvPr id="307" name="Google Shape;307;p33"/>
            <p:cNvSpPr txBox="1"/>
            <p:nvPr/>
          </p:nvSpPr>
          <p:spPr>
            <a:xfrm>
              <a:off x="4464" y="1680"/>
              <a:ext cx="9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Friday</a:t>
              </a:r>
              <a:endParaRPr/>
            </a:p>
          </p:txBody>
        </p:sp>
        <p:sp>
          <p:nvSpPr>
            <p:cNvPr id="308" name="Google Shape;308;p33"/>
            <p:cNvSpPr txBox="1"/>
            <p:nvPr/>
          </p:nvSpPr>
          <p:spPr>
            <a:xfrm>
              <a:off x="3456" y="1680"/>
              <a:ext cx="9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Thursday</a:t>
              </a:r>
              <a:endParaRPr/>
            </a:p>
          </p:txBody>
        </p:sp>
        <p:sp>
          <p:nvSpPr>
            <p:cNvPr id="309" name="Google Shape;309;p33"/>
            <p:cNvSpPr txBox="1"/>
            <p:nvPr/>
          </p:nvSpPr>
          <p:spPr>
            <a:xfrm>
              <a:off x="2448" y="1680"/>
              <a:ext cx="9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19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Wednesday</a:t>
              </a:r>
              <a:endParaRPr sz="1300"/>
            </a:p>
          </p:txBody>
        </p:sp>
        <p:sp>
          <p:nvSpPr>
            <p:cNvPr id="310" name="Google Shape;310;p33"/>
            <p:cNvSpPr txBox="1"/>
            <p:nvPr/>
          </p:nvSpPr>
          <p:spPr>
            <a:xfrm>
              <a:off x="1392" y="1680"/>
              <a:ext cx="12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Tuesday</a:t>
              </a:r>
              <a:endParaRPr/>
            </a:p>
          </p:txBody>
        </p:sp>
        <p:sp>
          <p:nvSpPr>
            <p:cNvPr id="311" name="Google Shape;311;p33"/>
            <p:cNvSpPr txBox="1"/>
            <p:nvPr/>
          </p:nvSpPr>
          <p:spPr>
            <a:xfrm>
              <a:off x="288" y="1680"/>
              <a:ext cx="12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Monday</a:t>
              </a:r>
              <a:endParaRPr/>
            </a:p>
          </p:txBody>
        </p:sp>
        <p:cxnSp>
          <p:nvCxnSpPr>
            <p:cNvPr id="312" name="Google Shape;312;p33"/>
            <p:cNvCxnSpPr/>
            <p:nvPr/>
          </p:nvCxnSpPr>
          <p:spPr>
            <a:xfrm>
              <a:off x="288" y="1680"/>
              <a:ext cx="51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3" name="Google Shape;313;p33"/>
            <p:cNvCxnSpPr/>
            <p:nvPr/>
          </p:nvCxnSpPr>
          <p:spPr>
            <a:xfrm>
              <a:off x="288" y="2832"/>
              <a:ext cx="51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4" name="Google Shape;314;p33"/>
            <p:cNvCxnSpPr/>
            <p:nvPr/>
          </p:nvCxnSpPr>
          <p:spPr>
            <a:xfrm>
              <a:off x="1392" y="1680"/>
              <a:ext cx="0" cy="2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5" name="Google Shape;315;p33"/>
            <p:cNvCxnSpPr/>
            <p:nvPr/>
          </p:nvCxnSpPr>
          <p:spPr>
            <a:xfrm>
              <a:off x="2448" y="1680"/>
              <a:ext cx="0" cy="2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6" name="Google Shape;316;p33"/>
            <p:cNvCxnSpPr/>
            <p:nvPr/>
          </p:nvCxnSpPr>
          <p:spPr>
            <a:xfrm>
              <a:off x="3456" y="1680"/>
              <a:ext cx="0" cy="2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7" name="Google Shape;317;p33"/>
            <p:cNvCxnSpPr/>
            <p:nvPr/>
          </p:nvCxnSpPr>
          <p:spPr>
            <a:xfrm>
              <a:off x="4464" y="1680"/>
              <a:ext cx="0" cy="24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8" name="Google Shape;318;p33"/>
            <p:cNvCxnSpPr/>
            <p:nvPr/>
          </p:nvCxnSpPr>
          <p:spPr>
            <a:xfrm>
              <a:off x="5376" y="1680"/>
              <a:ext cx="0" cy="24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9" name="Google Shape;319;p33"/>
            <p:cNvCxnSpPr/>
            <p:nvPr/>
          </p:nvCxnSpPr>
          <p:spPr>
            <a:xfrm>
              <a:off x="288" y="2016"/>
              <a:ext cx="51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0" name="Google Shape;320;p33"/>
            <p:cNvCxnSpPr/>
            <p:nvPr/>
          </p:nvCxnSpPr>
          <p:spPr>
            <a:xfrm>
              <a:off x="288" y="3192"/>
              <a:ext cx="51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1" name="Google Shape;321;p33"/>
            <p:cNvCxnSpPr/>
            <p:nvPr/>
          </p:nvCxnSpPr>
          <p:spPr>
            <a:xfrm>
              <a:off x="288" y="4176"/>
              <a:ext cx="51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2" name="Google Shape;322;p33"/>
            <p:cNvCxnSpPr/>
            <p:nvPr/>
          </p:nvCxnSpPr>
          <p:spPr>
            <a:xfrm>
              <a:off x="288" y="1680"/>
              <a:ext cx="0" cy="24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323" name="Google Shape;323;p33"/>
          <p:cNvSpPr txBox="1"/>
          <p:nvPr/>
        </p:nvSpPr>
        <p:spPr>
          <a:xfrm>
            <a:off x="3124200" y="1676400"/>
            <a:ext cx="277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Week 1 and Week 3</a:t>
            </a:r>
            <a:endParaRPr/>
          </a:p>
        </p:txBody>
      </p:sp>
      <p:sp>
        <p:nvSpPr>
          <p:cNvPr id="324" name="Google Shape;324;p33"/>
          <p:cNvSpPr/>
          <p:nvPr/>
        </p:nvSpPr>
        <p:spPr>
          <a:xfrm>
            <a:off x="457200" y="838200"/>
            <a:ext cx="8096100" cy="1295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 txBox="1"/>
          <p:nvPr>
            <p:ph type="title"/>
          </p:nvPr>
        </p:nvSpPr>
        <p:spPr>
          <a:xfrm>
            <a:off x="685800" y="609600"/>
            <a:ext cx="8019900" cy="1143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Championship Week</a:t>
            </a:r>
            <a:endParaRPr>
              <a:solidFill>
                <a:srgbClr val="E9E906"/>
              </a:solidFill>
            </a:endParaRPr>
          </a:p>
        </p:txBody>
      </p:sp>
      <p:grpSp>
        <p:nvGrpSpPr>
          <p:cNvPr id="330" name="Google Shape;330;p34"/>
          <p:cNvGrpSpPr/>
          <p:nvPr/>
        </p:nvGrpSpPr>
        <p:grpSpPr>
          <a:xfrm>
            <a:off x="609600" y="1981200"/>
            <a:ext cx="8096250" cy="3505200"/>
            <a:chOff x="432" y="1248"/>
            <a:chExt cx="5100" cy="2208"/>
          </a:xfrm>
        </p:grpSpPr>
        <p:sp>
          <p:nvSpPr>
            <p:cNvPr id="331" name="Google Shape;331;p34"/>
            <p:cNvSpPr txBox="1"/>
            <p:nvPr/>
          </p:nvSpPr>
          <p:spPr>
            <a:xfrm>
              <a:off x="4542" y="1878"/>
              <a:ext cx="900" cy="15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Compete</a:t>
              </a:r>
              <a:endParaRPr/>
            </a:p>
          </p:txBody>
        </p:sp>
        <p:sp>
          <p:nvSpPr>
            <p:cNvPr id="332" name="Google Shape;332;p34"/>
            <p:cNvSpPr txBox="1"/>
            <p:nvPr/>
          </p:nvSpPr>
          <p:spPr>
            <a:xfrm>
              <a:off x="3628" y="1878"/>
              <a:ext cx="900" cy="15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lang="en-US" sz="19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Block Starts</a:t>
              </a:r>
              <a:endParaRPr sz="1900"/>
            </a:p>
          </p:txBody>
        </p:sp>
        <p:sp>
          <p:nvSpPr>
            <p:cNvPr id="333" name="Google Shape;333;p34"/>
            <p:cNvSpPr txBox="1"/>
            <p:nvPr/>
          </p:nvSpPr>
          <p:spPr>
            <a:xfrm>
              <a:off x="2428" y="1878"/>
              <a:ext cx="1200" cy="15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Warm-up only</a:t>
              </a:r>
              <a:endParaRPr/>
            </a:p>
          </p:txBody>
        </p:sp>
        <p:sp>
          <p:nvSpPr>
            <p:cNvPr id="334" name="Google Shape;334;p34"/>
            <p:cNvSpPr txBox="1"/>
            <p:nvPr/>
          </p:nvSpPr>
          <p:spPr>
            <a:xfrm>
              <a:off x="1509" y="1878"/>
              <a:ext cx="900" cy="15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lang="en-US" sz="1000"/>
                <a:t>1</a:t>
              </a:r>
              <a:r>
                <a:rPr b="1" lang="en-US" sz="2100">
                  <a:solidFill>
                    <a:srgbClr val="F3F3F3"/>
                  </a:solidFill>
                </a:rPr>
                <a:t> 1 x 10h</a:t>
              </a:r>
              <a:endParaRPr b="1" sz="2100">
                <a:solidFill>
                  <a:srgbClr val="F3F3F3"/>
                </a:solidFill>
              </a:endParaRPr>
            </a:p>
          </p:txBody>
        </p:sp>
        <p:sp>
          <p:nvSpPr>
            <p:cNvPr id="335" name="Google Shape;335;p34"/>
            <p:cNvSpPr txBox="1"/>
            <p:nvPr/>
          </p:nvSpPr>
          <p:spPr>
            <a:xfrm>
              <a:off x="432" y="1878"/>
              <a:ext cx="1200" cy="1500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 x </a:t>
              </a:r>
              <a:r>
                <a:rPr b="1" lang="en-US" sz="24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</a:t>
              </a: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h(90%)</a:t>
              </a:r>
              <a:endParaRPr b="1" i="0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lang="en-US" sz="24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2x 3h</a:t>
              </a:r>
              <a:endParaRPr b="1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lang="en-US" sz="24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1x 5h</a:t>
              </a:r>
              <a:endParaRPr b="1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lang="en-US" sz="24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1x 7h</a:t>
              </a:r>
              <a:endParaRPr b="1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6" name="Google Shape;336;p34"/>
            <p:cNvSpPr txBox="1"/>
            <p:nvPr/>
          </p:nvSpPr>
          <p:spPr>
            <a:xfrm>
              <a:off x="4542" y="1248"/>
              <a:ext cx="900" cy="6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1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Friday-Saturday</a:t>
              </a:r>
              <a:endParaRPr sz="1100"/>
            </a:p>
          </p:txBody>
        </p:sp>
        <p:sp>
          <p:nvSpPr>
            <p:cNvPr id="337" name="Google Shape;337;p34"/>
            <p:cNvSpPr txBox="1"/>
            <p:nvPr/>
          </p:nvSpPr>
          <p:spPr>
            <a:xfrm>
              <a:off x="3515" y="1248"/>
              <a:ext cx="900" cy="6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</a:t>
              </a: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hursday</a:t>
              </a:r>
              <a:endParaRPr sz="800"/>
            </a:p>
          </p:txBody>
        </p:sp>
        <p:sp>
          <p:nvSpPr>
            <p:cNvPr id="338" name="Google Shape;338;p34"/>
            <p:cNvSpPr txBox="1"/>
            <p:nvPr/>
          </p:nvSpPr>
          <p:spPr>
            <a:xfrm>
              <a:off x="2428" y="1248"/>
              <a:ext cx="1200" cy="6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Wednesday</a:t>
              </a:r>
              <a:endParaRPr/>
            </a:p>
          </p:txBody>
        </p:sp>
        <p:sp>
          <p:nvSpPr>
            <p:cNvPr id="339" name="Google Shape;339;p34"/>
            <p:cNvSpPr txBox="1"/>
            <p:nvPr/>
          </p:nvSpPr>
          <p:spPr>
            <a:xfrm>
              <a:off x="1509" y="1248"/>
              <a:ext cx="900" cy="6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Tuesday</a:t>
              </a:r>
              <a:endParaRPr/>
            </a:p>
          </p:txBody>
        </p:sp>
        <p:sp>
          <p:nvSpPr>
            <p:cNvPr id="340" name="Google Shape;340;p34"/>
            <p:cNvSpPr txBox="1"/>
            <p:nvPr/>
          </p:nvSpPr>
          <p:spPr>
            <a:xfrm>
              <a:off x="432" y="1248"/>
              <a:ext cx="1200" cy="6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Monday</a:t>
              </a:r>
              <a:endParaRPr/>
            </a:p>
          </p:txBody>
        </p:sp>
        <p:cxnSp>
          <p:nvCxnSpPr>
            <p:cNvPr id="341" name="Google Shape;341;p34"/>
            <p:cNvCxnSpPr/>
            <p:nvPr/>
          </p:nvCxnSpPr>
          <p:spPr>
            <a:xfrm>
              <a:off x="432" y="1248"/>
              <a:ext cx="5100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2" name="Google Shape;342;p34"/>
            <p:cNvCxnSpPr/>
            <p:nvPr/>
          </p:nvCxnSpPr>
          <p:spPr>
            <a:xfrm>
              <a:off x="432" y="1878"/>
              <a:ext cx="51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3" name="Google Shape;343;p34"/>
            <p:cNvCxnSpPr/>
            <p:nvPr/>
          </p:nvCxnSpPr>
          <p:spPr>
            <a:xfrm>
              <a:off x="432" y="3456"/>
              <a:ext cx="12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4" name="Google Shape;344;p34"/>
            <p:cNvCxnSpPr/>
            <p:nvPr/>
          </p:nvCxnSpPr>
          <p:spPr>
            <a:xfrm>
              <a:off x="1509" y="1248"/>
              <a:ext cx="0" cy="21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5" name="Google Shape;345;p34"/>
            <p:cNvCxnSpPr/>
            <p:nvPr/>
          </p:nvCxnSpPr>
          <p:spPr>
            <a:xfrm>
              <a:off x="2428" y="1248"/>
              <a:ext cx="0" cy="21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6" name="Google Shape;346;p34"/>
            <p:cNvCxnSpPr/>
            <p:nvPr/>
          </p:nvCxnSpPr>
          <p:spPr>
            <a:xfrm>
              <a:off x="3515" y="1248"/>
              <a:ext cx="0" cy="21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7" name="Google Shape;347;p34"/>
            <p:cNvCxnSpPr/>
            <p:nvPr/>
          </p:nvCxnSpPr>
          <p:spPr>
            <a:xfrm>
              <a:off x="4542" y="1248"/>
              <a:ext cx="0" cy="21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8" name="Google Shape;348;p34"/>
            <p:cNvCxnSpPr/>
            <p:nvPr/>
          </p:nvCxnSpPr>
          <p:spPr>
            <a:xfrm>
              <a:off x="5472" y="1248"/>
              <a:ext cx="0" cy="210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9" name="Google Shape;349;p34"/>
            <p:cNvCxnSpPr/>
            <p:nvPr/>
          </p:nvCxnSpPr>
          <p:spPr>
            <a:xfrm>
              <a:off x="1509" y="3456"/>
              <a:ext cx="3900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50" name="Google Shape;350;p34"/>
            <p:cNvCxnSpPr/>
            <p:nvPr/>
          </p:nvCxnSpPr>
          <p:spPr>
            <a:xfrm>
              <a:off x="432" y="1878"/>
              <a:ext cx="0" cy="1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51" name="Google Shape;351;p34"/>
            <p:cNvCxnSpPr/>
            <p:nvPr/>
          </p:nvCxnSpPr>
          <p:spPr>
            <a:xfrm>
              <a:off x="432" y="1248"/>
              <a:ext cx="0" cy="60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352" name="Google Shape;352;p34"/>
          <p:cNvSpPr txBox="1"/>
          <p:nvPr/>
        </p:nvSpPr>
        <p:spPr>
          <a:xfrm>
            <a:off x="1600200" y="5775325"/>
            <a:ext cx="6246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 All workouts preceded with a full warm-up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ctrTitle"/>
          </p:nvPr>
        </p:nvSpPr>
        <p:spPr>
          <a:xfrm>
            <a:off x="685800" y="901000"/>
            <a:ext cx="7772400" cy="1143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 sz="5300">
                <a:solidFill>
                  <a:srgbClr val="E9E906"/>
                </a:solidFill>
              </a:rPr>
              <a:t>Know the Basics cont...</a:t>
            </a:r>
            <a:endParaRPr sz="5300">
              <a:solidFill>
                <a:srgbClr val="E9E906"/>
              </a:solidFill>
            </a:endParaRPr>
          </a:p>
        </p:txBody>
      </p:sp>
      <p:sp>
        <p:nvSpPr>
          <p:cNvPr id="55" name="Google Shape;55;p8"/>
          <p:cNvSpPr txBox="1"/>
          <p:nvPr>
            <p:ph idx="1" type="subTitle"/>
          </p:nvPr>
        </p:nvSpPr>
        <p:spPr>
          <a:xfrm>
            <a:off x="685800" y="2343150"/>
            <a:ext cx="77724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/>
              <a:t>M</a:t>
            </a:r>
            <a:r>
              <a:rPr lang="en-US" sz="2800"/>
              <a:t>en’s HS/COLL 110h Distances:</a:t>
            </a:r>
            <a:endParaRPr sz="28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To 1st Hurdle- 13.72m(45ft)</a:t>
            </a:r>
            <a:endParaRPr sz="28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Between Hurdles- 9.14m(30ft)</a:t>
            </a:r>
            <a:endParaRPr sz="28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/>
              <a:t>M</a:t>
            </a:r>
            <a:r>
              <a:rPr lang="en-US" sz="2800"/>
              <a:t>en’s HS/COLL 300/400h Distances:</a:t>
            </a:r>
            <a:endParaRPr sz="28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To 1st Hurdle- 45m(147’-8”)</a:t>
            </a:r>
            <a:endParaRPr sz="28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Between Hurdles- 35m(114’-10”)</a:t>
            </a:r>
            <a:endParaRPr/>
          </a:p>
          <a:p>
            <a:pPr indent="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t/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 txBox="1"/>
          <p:nvPr>
            <p:ph type="title"/>
          </p:nvPr>
        </p:nvSpPr>
        <p:spPr>
          <a:xfrm>
            <a:off x="797500" y="542575"/>
            <a:ext cx="7772400" cy="1143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Checkpoints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358" name="Google Shape;358;p3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</a:t>
            </a: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Mid and late </a:t>
            </a:r>
            <a:r>
              <a:rPr b="1" lang="en-US" sz="2800"/>
              <a:t>February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       	2 x </a:t>
            </a:r>
            <a:r>
              <a:rPr b="1" lang="en-US" sz="2800"/>
              <a:t>3</a:t>
            </a: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00 with full recovery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Early </a:t>
            </a:r>
            <a:r>
              <a:rPr b="1" lang="en-US" sz="2800"/>
              <a:t>March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</a:t>
            </a:r>
            <a:r>
              <a:rPr b="1" lang="en-US" sz="2800"/>
              <a:t>200</a:t>
            </a: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’s, </a:t>
            </a:r>
            <a:r>
              <a:rPr b="1" lang="en-US" sz="2800"/>
              <a:t>150</a:t>
            </a: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’s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Late </a:t>
            </a:r>
            <a:r>
              <a:rPr b="1" lang="en-US" sz="2800"/>
              <a:t>April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</a:t>
            </a:r>
            <a:r>
              <a:rPr b="1" lang="en-US" sz="2800"/>
              <a:t>100</a:t>
            </a: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/</a:t>
            </a:r>
            <a:r>
              <a:rPr b="1" lang="en-US" sz="2800"/>
              <a:t>6</a:t>
            </a: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0 time trial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>
                <a:solidFill>
                  <a:srgbClr val="E9E906"/>
                </a:solidFill>
              </a:rPr>
              <a:t>100/110H</a:t>
            </a:r>
            <a:r>
              <a:rPr b="1" lang="en-US"/>
              <a:t> </a:t>
            </a:r>
            <a:endParaRPr/>
          </a:p>
        </p:txBody>
      </p:sp>
      <p:sp>
        <p:nvSpPr>
          <p:cNvPr id="364" name="Google Shape;364;p36"/>
          <p:cNvSpPr txBox="1"/>
          <p:nvPr>
            <p:ph idx="1" type="body"/>
          </p:nvPr>
        </p:nvSpPr>
        <p:spPr>
          <a:xfrm>
            <a:off x="685800" y="1981200"/>
            <a:ext cx="7772400" cy="44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b="1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</a:t>
            </a:r>
            <a:endParaRPr b="1" i="0" sz="20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b="1" lang="en-US" sz="2400"/>
              <a:t>	 Justin Gaymon (UGA)    Kelton Kemp (Belhaven)</a:t>
            </a:r>
            <a:endParaRPr b="1" sz="2400"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b="1" lang="en-US" sz="2400"/>
              <a:t>      ‘07’- 13.85					 ‘19’- 15.32</a:t>
            </a:r>
            <a:endParaRPr b="1" sz="2400"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t/>
            </a:r>
            <a:endParaRPr b="1" sz="2400"/>
          </a:p>
          <a:p>
            <a:pPr indent="-342900" lvl="0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b="1" lang="en-US" sz="2400"/>
              <a:t>LaRon Bennett (UGA) 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  </a:t>
            </a:r>
            <a:r>
              <a:rPr b="1" lang="en-US" sz="2400"/>
              <a:t>Mary Young(Drake)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‘</a:t>
            </a:r>
            <a:r>
              <a:rPr b="1" lang="en-US" sz="2400"/>
              <a:t>05’- 13.86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lang="en-US" sz="2400"/>
              <a:t>		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        </a:t>
            </a:r>
            <a:r>
              <a:rPr b="1" lang="en-US" sz="2400"/>
              <a:t>‘17’- 13.1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  </a:t>
            </a:r>
            <a:endParaRPr b="1" sz="2400"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lang="en-US" sz="2400"/>
              <a:t>									</a:t>
            </a:r>
            <a:endParaRPr b="1" sz="2400"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lang="en-US" sz="2400"/>
              <a:t>	  Estaban Guzman(UGA)   Marissa Smith (Drake)</a:t>
            </a:r>
            <a:endParaRPr b="1" sz="2400"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lang="en-US" sz="2400"/>
              <a:t>	 ‘04’ - 13.90                          ‘13’- 13.64</a:t>
            </a:r>
            <a:endParaRPr b="1" sz="2400"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		  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lang="en-US" sz="2400"/>
              <a:t>	Travis Marsh (Drake)       Sarah Yeager(Drake)</a:t>
            </a:r>
            <a:endParaRPr b="1" sz="2400"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lang="en-US" sz="2400"/>
              <a:t>     	‘14’- 14.77					   ‘13’- 13.44</a:t>
            </a:r>
            <a:endParaRPr b="1" sz="2400"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Introduction to the 400/400 </a:t>
            </a:r>
            <a:r>
              <a:rPr b="1" lang="en-US"/>
              <a:t>H</a:t>
            </a: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urdles</a:t>
            </a:r>
            <a:endParaRPr/>
          </a:p>
        </p:txBody>
      </p:sp>
      <p:sp>
        <p:nvSpPr>
          <p:cNvPr id="370" name="Google Shape;370;p3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One of the most demanding events in track and field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Success in this event requires a great deal of determination, pain tolerance, and heart.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‘Quarter’ runners/hurdlers are heralded for their tenacity and courage; this in turn makes them team leaders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Truly an event where “hard work will pay off.”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Talent Identification</a:t>
            </a:r>
            <a:endParaRPr/>
          </a:p>
        </p:txBody>
      </p:sp>
      <p:sp>
        <p:nvSpPr>
          <p:cNvPr id="376" name="Google Shape;376;p38"/>
          <p:cNvSpPr txBox="1"/>
          <p:nvPr>
            <p:ph idx="4294967295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There are no size requirements, but tall and thin predicts better than short and stocky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During a 300m time trial, watch the athletes after crossing the line. The short sprinters stop shortly after they finish. The 400m runners run through the line for another 20-30m.(it’s not scientific, just experience)</a:t>
            </a:r>
            <a:endParaRPr/>
          </a:p>
        </p:txBody>
      </p:sp>
      <p:pic>
        <p:nvPicPr>
          <p:cNvPr id="377" name="Google Shape;377;p38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1981200"/>
            <a:ext cx="27432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Pace</a:t>
            </a:r>
            <a:endParaRPr/>
          </a:p>
        </p:txBody>
      </p:sp>
      <p:sp>
        <p:nvSpPr>
          <p:cNvPr id="383" name="Google Shape;383;p3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Quarter </a:t>
            </a:r>
            <a:r>
              <a:rPr lang="en-US"/>
              <a:t>H</a:t>
            </a: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</a:t>
            </a: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rdlers</a:t>
            </a: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need to develop a keen sense of pace during workouts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Call splits at each interval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Use buzzers or whistles at given increments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Show athlete each 100m split/split between hurdles at the end of each run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This prevents going out too slow or two fast in a race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chemeClr val="hlink"/>
                </a:solidFill>
                <a:latin typeface="Times"/>
                <a:ea typeface="Times"/>
                <a:cs typeface="Times"/>
                <a:sym typeface="Times"/>
              </a:rPr>
              <a:t>Pace (cont…)</a:t>
            </a:r>
            <a:endParaRPr/>
          </a:p>
        </p:txBody>
      </p:sp>
      <p:sp>
        <p:nvSpPr>
          <p:cNvPr id="389" name="Google Shape;389;p4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IMPORTANT!!!!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Pacing is establish by proper execution, which ‘can’ lead to faster times. So, practice times and type workouts should correlate to the desired time. (‘Why, What, and How.’)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Ex: An athlete running who wants to run </a:t>
            </a:r>
            <a:r>
              <a:rPr lang="en-US" sz="2800"/>
              <a:t>50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 in the 400h should average: 1</a:t>
            </a:r>
            <a:r>
              <a:rPr lang="en-US" sz="2800"/>
              <a:t>2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r>
              <a:rPr lang="en-US" sz="2800"/>
              <a:t>3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s/100m, 2</a:t>
            </a:r>
            <a:r>
              <a:rPr lang="en-US" sz="2800"/>
              <a:t>4.6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s/200, 3</a:t>
            </a:r>
            <a:r>
              <a:rPr lang="en-US" sz="2800"/>
              <a:t>7.0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/300,( the more consistently they can hit these marks, the easier to hit </a:t>
            </a:r>
            <a:r>
              <a:rPr lang="en-US" sz="2800"/>
              <a:t>50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s.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1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/>
              <a:t>300/400H</a:t>
            </a:r>
            <a:r>
              <a:rPr b="1" i="0" lang="en-US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Race Strategy</a:t>
            </a:r>
            <a:endParaRPr/>
          </a:p>
        </p:txBody>
      </p:sp>
      <p:sp>
        <p:nvSpPr>
          <p:cNvPr id="395" name="Google Shape;395;p41"/>
          <p:cNvSpPr txBox="1"/>
          <p:nvPr>
            <p:ph idx="4294967295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</a:t>
            </a:r>
            <a:r>
              <a:rPr b="1" i="0" lang="en-US" sz="28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P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” is for </a:t>
            </a:r>
            <a:r>
              <a:rPr b="1" i="0" lang="en-US" sz="28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Push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to push out blocks to get up to 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top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speed by 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50m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</a:t>
            </a:r>
            <a:r>
              <a:rPr b="1" i="0" lang="en-US" sz="28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P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” is for </a:t>
            </a:r>
            <a:r>
              <a:rPr b="1" i="0" lang="en-US" sz="28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Pace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from 50 to 200m to get into good rhythm going to get on pace for how fast your looking to go.</a:t>
            </a:r>
            <a:endParaRPr/>
          </a:p>
        </p:txBody>
      </p:sp>
      <p:pic>
        <p:nvPicPr>
          <p:cNvPr id="396" name="Google Shape;396;p41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2862" y="1981200"/>
            <a:ext cx="2859087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/>
              <a:t>3</a:t>
            </a: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00/400h race strategy(cont…)</a:t>
            </a:r>
            <a:endParaRPr/>
          </a:p>
        </p:txBody>
      </p:sp>
      <p:sp>
        <p:nvSpPr>
          <p:cNvPr id="402" name="Google Shape;402;p4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</a:t>
            </a:r>
            <a:r>
              <a:rPr b="1" i="0" lang="en-US" sz="32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P</a:t>
            </a: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” is for </a:t>
            </a:r>
            <a:r>
              <a:rPr b="1" i="0" lang="en-US" sz="32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Positioning</a:t>
            </a: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for when you get to top of curve and see where you are to make a move… (Now you can race)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</a:t>
            </a:r>
            <a:r>
              <a:rPr b="1" i="0" lang="en-US" sz="32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P</a:t>
            </a: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” is for </a:t>
            </a:r>
            <a:r>
              <a:rPr b="1" i="0" lang="en-US" sz="32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Poise</a:t>
            </a: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for last 110 where you maintain your form and Heart to get you home.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3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/>
              <a:t>300/</a:t>
            </a:r>
            <a:r>
              <a:rPr b="1" i="0" lang="en-US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400h </a:t>
            </a:r>
            <a:r>
              <a:rPr b="1" lang="en-US"/>
              <a:t>Phases</a:t>
            </a:r>
            <a:endParaRPr/>
          </a:p>
        </p:txBody>
      </p:sp>
      <p:sp>
        <p:nvSpPr>
          <p:cNvPr id="408" name="Google Shape;408;p43"/>
          <p:cNvSpPr txBox="1"/>
          <p:nvPr>
            <p:ph idx="4294967295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⮚"/>
            </a:pPr>
            <a:r>
              <a:rPr b="1" i="0" lang="en-US" sz="28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Hurdles 1-2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Use power and speed to establish steps and rhythm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⮚"/>
            </a:pPr>
            <a:r>
              <a:rPr b="1" i="0" lang="en-US" sz="28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Hurdles 3-5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focus and maintain rhythm; DON’T COMPETE</a:t>
            </a:r>
            <a:endParaRPr/>
          </a:p>
        </p:txBody>
      </p:sp>
      <p:pic>
        <p:nvPicPr>
          <p:cNvPr id="409" name="Google Shape;409;p43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346325"/>
            <a:ext cx="3810000" cy="33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/>
              <a:t>300/</a:t>
            </a: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400h</a:t>
            </a:r>
            <a:r>
              <a:rPr b="1" lang="en-US"/>
              <a:t> Phases </a:t>
            </a: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(cont…)</a:t>
            </a:r>
            <a:endParaRPr/>
          </a:p>
        </p:txBody>
      </p:sp>
      <p:sp>
        <p:nvSpPr>
          <p:cNvPr id="415" name="Google Shape;415;p4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⮚"/>
            </a:pPr>
            <a:r>
              <a:rPr b="1" i="0" lang="en-US" sz="28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Hurdle 6-8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Transition; Most important part of race; Do I stay or do I go? Hands up and maintain full range of motion.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⮚"/>
            </a:pPr>
            <a:r>
              <a:rPr b="1" i="0" lang="en-US" sz="28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Hurdle 9-10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Heart; The most painful part of the race; maintain form as best as possible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⮚"/>
            </a:pPr>
            <a:r>
              <a:rPr b="1" i="0" lang="en-US" sz="28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The Finish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Finish the race; you can win it or lose it here.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ctrTitle"/>
          </p:nvPr>
        </p:nvSpPr>
        <p:spPr>
          <a:xfrm>
            <a:off x="685800" y="901000"/>
            <a:ext cx="7772400" cy="1143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 sz="5300">
                <a:solidFill>
                  <a:srgbClr val="E9E906"/>
                </a:solidFill>
              </a:rPr>
              <a:t>Know the Basics cont...</a:t>
            </a:r>
            <a:endParaRPr sz="5300">
              <a:solidFill>
                <a:srgbClr val="E9E906"/>
              </a:solidFill>
            </a:endParaRPr>
          </a:p>
        </p:txBody>
      </p:sp>
      <p:sp>
        <p:nvSpPr>
          <p:cNvPr id="61" name="Google Shape;61;p9"/>
          <p:cNvSpPr txBox="1"/>
          <p:nvPr>
            <p:ph idx="1" type="subTitle"/>
          </p:nvPr>
        </p:nvSpPr>
        <p:spPr>
          <a:xfrm>
            <a:off x="685800" y="2343150"/>
            <a:ext cx="77724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/>
              <a:t>Women’s HS/COLL 100h Distances:</a:t>
            </a:r>
            <a:endParaRPr sz="28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To 1st Hurdle- 13.0m(45’)</a:t>
            </a:r>
            <a:endParaRPr sz="28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Between Hurdles- 8.5m(27’-11”)</a:t>
            </a:r>
            <a:endParaRPr sz="28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/>
              <a:t>Women’s HS/COLL 300/400h Distances:</a:t>
            </a:r>
            <a:endParaRPr sz="28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To 1st Hurdle- 45m(147’-8”)</a:t>
            </a:r>
            <a:endParaRPr sz="28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Between Hurdles- 35m(114’-10”)</a:t>
            </a:r>
            <a:endParaRPr sz="2800"/>
          </a:p>
          <a:p>
            <a:pPr indent="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t/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/>
              <a:t>300/</a:t>
            </a: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400h</a:t>
            </a:r>
            <a:r>
              <a:rPr b="1" lang="en-US"/>
              <a:t> Pace Chart</a:t>
            </a:r>
            <a:endParaRPr/>
          </a:p>
        </p:txBody>
      </p:sp>
      <p:pic>
        <p:nvPicPr>
          <p:cNvPr id="421" name="Google Shape;42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05000"/>
            <a:ext cx="8477248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6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Intensity</a:t>
            </a:r>
            <a:endParaRPr/>
          </a:p>
        </p:txBody>
      </p:sp>
      <p:sp>
        <p:nvSpPr>
          <p:cNvPr id="427" name="Google Shape;427;p46"/>
          <p:cNvSpPr txBox="1"/>
          <p:nvPr>
            <p:ph idx="4294967295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High intensity is one of the most important aspects to the success of </a:t>
            </a:r>
            <a:r>
              <a:rPr lang="en-US" sz="2400"/>
              <a:t>3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00/400h training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High intensity helps to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Simulate race conditions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Simulate race recovery time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Give confidence to athlete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(Quantity must go down with near max efforts)</a:t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428" name="Google Shape;428;p46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1981200"/>
            <a:ext cx="3589337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Intensity</a:t>
            </a:r>
            <a:r>
              <a:rPr b="0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(cont…)</a:t>
            </a:r>
            <a:endParaRPr/>
          </a:p>
        </p:txBody>
      </p:sp>
      <p:sp>
        <p:nvSpPr>
          <p:cNvPr id="434" name="Google Shape;434;p4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Athletes can run near max intensity for a short time before injury, extreme fatigue, or cramping occurs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coach should never feel bad about cutting workouts because of fatigue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coach also never feel bad about cutting workouts because of a great performance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Always Err on the side of caution…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8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Percentage</a:t>
            </a:r>
            <a:r>
              <a:rPr b="0" i="0" lang="en-US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i="0" lang="en-US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of Effort</a:t>
            </a:r>
            <a:endParaRPr/>
          </a:p>
        </p:txBody>
      </p:sp>
      <p:sp>
        <p:nvSpPr>
          <p:cNvPr id="440" name="Google Shape;440;p48"/>
          <p:cNvSpPr txBox="1"/>
          <p:nvPr>
            <p:ph idx="4294967295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intensity of the athlete’s effort is expressed by percentage. (i.e..90%, 80%, etc.)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It’s very unlikely you will get 90% effort on every workout, based on the athletes personal best, so you must base the percentage on pace and how they are feeling.</a:t>
            </a:r>
            <a:endParaRPr/>
          </a:p>
        </p:txBody>
      </p:sp>
      <p:pic>
        <p:nvPicPr>
          <p:cNvPr id="441" name="Google Shape;441;p48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057400"/>
            <a:ext cx="3962400" cy="36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Recovery</a:t>
            </a:r>
            <a:endParaRPr/>
          </a:p>
        </p:txBody>
      </p:sp>
      <p:sp>
        <p:nvSpPr>
          <p:cNvPr id="447" name="Google Shape;447;p4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A hard, easy, hard, easy daily training schedule is a good general way to maintain quality workouts and prevent injury.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Our collegiate schedule is more like: medium, hard, technical, hard, easy with weekends off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Proper sleep, Nutrition, ice, foam rolling, and stretching(daily) are key components to effective recovery and better performances.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Recovery cont</a:t>
            </a:r>
            <a:r>
              <a:rPr b="1" lang="en-US"/>
              <a:t>...</a:t>
            </a:r>
            <a:endParaRPr/>
          </a:p>
        </p:txBody>
      </p:sp>
      <p:sp>
        <p:nvSpPr>
          <p:cNvPr id="453" name="Google Shape;453;p5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The </a:t>
            </a:r>
            <a:r>
              <a:rPr lang="en-US" sz="2800"/>
              <a:t>3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00 and 400 hurdles are mostly anaerobic events. In fact, the breakdown seems to *90% anaerobic and *10% aerobic. The anaerobic ‘lactic’ system used during these two events usually produces a great deal of lactic acid with 35-40 seconds(and can continue on for around 60seconds); this causes a great deal of fatigue. So we base our training around conditioning our bodies to last towards the upper end of 35 to 40 seconds.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1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Periodization</a:t>
            </a:r>
            <a:endParaRPr/>
          </a:p>
        </p:txBody>
      </p:sp>
      <p:sp>
        <p:nvSpPr>
          <p:cNvPr id="459" name="Google Shape;459;p51"/>
          <p:cNvSpPr txBox="1"/>
          <p:nvPr>
            <p:ph idx="4294967295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General conditioning Period (Aug-Oct)- 8 weeks</a:t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Increase cardio-respiratory capacity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Increase tempo endurance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Develop blood circulation to main sprinting muscles</a:t>
            </a:r>
            <a:endParaRPr/>
          </a:p>
        </p:txBody>
      </p:sp>
      <p:pic>
        <p:nvPicPr>
          <p:cNvPr id="460" name="Google Shape;460;p51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209800"/>
            <a:ext cx="38100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2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Periodization (cont…)</a:t>
            </a:r>
            <a:endParaRPr/>
          </a:p>
        </p:txBody>
      </p:sp>
      <p:sp>
        <p:nvSpPr>
          <p:cNvPr id="466" name="Google Shape;466;p52"/>
          <p:cNvSpPr txBox="1"/>
          <p:nvPr>
            <p:ph idx="4294967295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Pre-Competition Period (Oct-Dec) 8-10 weeks</a:t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Develop sprint and hurdle technique and specific strengths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-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Develop speed, power, and speed endurance.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Competition Period (Jan - May) 12-16 weeks</a:t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 Develop speed/hurdling and racing ability</a:t>
            </a:r>
            <a:endParaRPr/>
          </a:p>
        </p:txBody>
      </p:sp>
      <p:sp>
        <p:nvSpPr>
          <p:cNvPr id="467" name="Google Shape;467;p52"/>
          <p:cNvSpPr txBox="1"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468" name="Google Shape;468;p52"/>
          <p:cNvCxnSpPr/>
          <p:nvPr/>
        </p:nvCxnSpPr>
        <p:spPr>
          <a:xfrm rot="10800000">
            <a:off x="5105400" y="2286000"/>
            <a:ext cx="0" cy="2819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69" name="Google Shape;469;p52"/>
          <p:cNvCxnSpPr/>
          <p:nvPr/>
        </p:nvCxnSpPr>
        <p:spPr>
          <a:xfrm>
            <a:off x="5105400" y="5105400"/>
            <a:ext cx="3124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70" name="Google Shape;470;p52"/>
          <p:cNvCxnSpPr/>
          <p:nvPr/>
        </p:nvCxnSpPr>
        <p:spPr>
          <a:xfrm flipH="1" rot="10800000">
            <a:off x="5105400" y="2438400"/>
            <a:ext cx="2667000" cy="2667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71" name="Google Shape;471;p52"/>
          <p:cNvCxnSpPr/>
          <p:nvPr/>
        </p:nvCxnSpPr>
        <p:spPr>
          <a:xfrm>
            <a:off x="5257800" y="2362200"/>
            <a:ext cx="2971800" cy="2514600"/>
          </a:xfrm>
          <a:prstGeom prst="straightConnector1">
            <a:avLst/>
          </a:prstGeom>
          <a:noFill/>
          <a:ln cap="flat" cmpd="sng" w="38100">
            <a:solidFill>
              <a:srgbClr val="E9E906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472" name="Google Shape;472;p52"/>
          <p:cNvSpPr txBox="1"/>
          <p:nvPr/>
        </p:nvSpPr>
        <p:spPr>
          <a:xfrm>
            <a:off x="5470525" y="2117725"/>
            <a:ext cx="6254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E9E906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73" name="Google Shape;473;p52"/>
          <p:cNvSpPr txBox="1"/>
          <p:nvPr/>
        </p:nvSpPr>
        <p:spPr>
          <a:xfrm>
            <a:off x="5546725" y="2109787"/>
            <a:ext cx="946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"/>
              <a:buNone/>
            </a:pPr>
            <a:r>
              <a:rPr b="1" i="0" lang="en-US" sz="18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Volume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474" name="Google Shape;474;p52"/>
          <p:cNvSpPr txBox="1"/>
          <p:nvPr/>
        </p:nvSpPr>
        <p:spPr>
          <a:xfrm>
            <a:off x="5181600" y="3657600"/>
            <a:ext cx="1047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F34"/>
              </a:buClr>
              <a:buSzPts val="1800"/>
              <a:buFont typeface="Times"/>
              <a:buNone/>
            </a:pPr>
            <a:r>
              <a:rPr b="1" i="0" lang="en-US" sz="1800" u="none">
                <a:solidFill>
                  <a:srgbClr val="FF0F34"/>
                </a:solidFill>
                <a:latin typeface="Times"/>
                <a:ea typeface="Times"/>
                <a:cs typeface="Times"/>
                <a:sym typeface="Times"/>
              </a:rPr>
              <a:t>Intensity</a:t>
            </a:r>
            <a:endParaRPr/>
          </a:p>
        </p:txBody>
      </p:sp>
      <p:sp>
        <p:nvSpPr>
          <p:cNvPr id="475" name="Google Shape;475;p52"/>
          <p:cNvSpPr txBox="1"/>
          <p:nvPr/>
        </p:nvSpPr>
        <p:spPr>
          <a:xfrm>
            <a:off x="5927725" y="5233987"/>
            <a:ext cx="14859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b="1" i="0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Phases (time)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/>
              <a:t>3</a:t>
            </a: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00m/400h Training Methods</a:t>
            </a:r>
            <a:endParaRPr/>
          </a:p>
        </p:txBody>
      </p:sp>
      <p:grpSp>
        <p:nvGrpSpPr>
          <p:cNvPr id="481" name="Google Shape;481;p53"/>
          <p:cNvGrpSpPr/>
          <p:nvPr/>
        </p:nvGrpSpPr>
        <p:grpSpPr>
          <a:xfrm>
            <a:off x="685800" y="1828800"/>
            <a:ext cx="7772400" cy="4830762"/>
            <a:chOff x="432" y="1152"/>
            <a:chExt cx="4896" cy="3043"/>
          </a:xfrm>
        </p:grpSpPr>
        <p:sp>
          <p:nvSpPr>
            <p:cNvPr id="482" name="Google Shape;482;p53"/>
            <p:cNvSpPr txBox="1"/>
            <p:nvPr/>
          </p:nvSpPr>
          <p:spPr>
            <a:xfrm>
              <a:off x="2880" y="3486"/>
              <a:ext cx="2448" cy="709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2x500m Full recovery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2x350m Full recovery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2x300m Full recovery</a:t>
              </a:r>
              <a:endParaRPr/>
            </a:p>
          </p:txBody>
        </p:sp>
        <p:sp>
          <p:nvSpPr>
            <p:cNvPr id="483" name="Google Shape;483;p53"/>
            <p:cNvSpPr txBox="1"/>
            <p:nvPr/>
          </p:nvSpPr>
          <p:spPr>
            <a:xfrm>
              <a:off x="432" y="3486"/>
              <a:ext cx="2448" cy="709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t/>
              </a:r>
              <a:endParaRPr b="1" i="0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Special Endurance</a:t>
              </a:r>
              <a:endParaRPr/>
            </a:p>
          </p:txBody>
        </p:sp>
        <p:sp>
          <p:nvSpPr>
            <p:cNvPr id="484" name="Google Shape;484;p53"/>
            <p:cNvSpPr txBox="1"/>
            <p:nvPr/>
          </p:nvSpPr>
          <p:spPr>
            <a:xfrm>
              <a:off x="2880" y="2547"/>
              <a:ext cx="2448" cy="939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Segment runs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8x300m(w/100m walk)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10x250(w/100m walk)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12x 120m(w/100m jog back</a:t>
              </a:r>
              <a:endParaRPr/>
            </a:p>
          </p:txBody>
        </p:sp>
        <p:sp>
          <p:nvSpPr>
            <p:cNvPr id="485" name="Google Shape;485;p53"/>
            <p:cNvSpPr txBox="1"/>
            <p:nvPr/>
          </p:nvSpPr>
          <p:spPr>
            <a:xfrm>
              <a:off x="432" y="2547"/>
              <a:ext cx="2448" cy="939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t/>
              </a:r>
              <a:endParaRPr b="1" i="0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Tempo Endurance</a:t>
              </a:r>
              <a:endParaRPr/>
            </a:p>
          </p:txBody>
        </p:sp>
        <p:sp>
          <p:nvSpPr>
            <p:cNvPr id="486" name="Google Shape;486;p53"/>
            <p:cNvSpPr txBox="1"/>
            <p:nvPr/>
          </p:nvSpPr>
          <p:spPr>
            <a:xfrm>
              <a:off x="2880" y="1800"/>
              <a:ext cx="2448" cy="7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Distance runs, biking, swimming, continuous movement activities</a:t>
              </a:r>
              <a:endParaRPr/>
            </a:p>
          </p:txBody>
        </p:sp>
        <p:sp>
          <p:nvSpPr>
            <p:cNvPr id="487" name="Google Shape;487;p53"/>
            <p:cNvSpPr txBox="1"/>
            <p:nvPr/>
          </p:nvSpPr>
          <p:spPr>
            <a:xfrm>
              <a:off x="432" y="1800"/>
              <a:ext cx="2448" cy="7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t/>
              </a:r>
              <a:endParaRPr b="1" i="0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General Endurance</a:t>
              </a:r>
              <a:endParaRPr/>
            </a:p>
          </p:txBody>
        </p:sp>
        <p:sp>
          <p:nvSpPr>
            <p:cNvPr id="488" name="Google Shape;488;p53"/>
            <p:cNvSpPr txBox="1"/>
            <p:nvPr/>
          </p:nvSpPr>
          <p:spPr>
            <a:xfrm>
              <a:off x="2880" y="1152"/>
              <a:ext cx="2448" cy="648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Means of Development</a:t>
              </a:r>
              <a:endParaRPr/>
            </a:p>
          </p:txBody>
        </p:sp>
        <p:sp>
          <p:nvSpPr>
            <p:cNvPr id="489" name="Google Shape;489;p53"/>
            <p:cNvSpPr txBox="1"/>
            <p:nvPr/>
          </p:nvSpPr>
          <p:spPr>
            <a:xfrm>
              <a:off x="432" y="1152"/>
              <a:ext cx="2448" cy="648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Physical Requirement</a:t>
              </a:r>
              <a:endParaRPr/>
            </a:p>
          </p:txBody>
        </p:sp>
        <p:cxnSp>
          <p:nvCxnSpPr>
            <p:cNvPr id="490" name="Google Shape;490;p53"/>
            <p:cNvCxnSpPr/>
            <p:nvPr/>
          </p:nvCxnSpPr>
          <p:spPr>
            <a:xfrm>
              <a:off x="432" y="1152"/>
              <a:ext cx="4896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1" name="Google Shape;491;p53"/>
            <p:cNvCxnSpPr/>
            <p:nvPr/>
          </p:nvCxnSpPr>
          <p:spPr>
            <a:xfrm>
              <a:off x="432" y="1800"/>
              <a:ext cx="489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2" name="Google Shape;492;p53"/>
            <p:cNvCxnSpPr/>
            <p:nvPr/>
          </p:nvCxnSpPr>
          <p:spPr>
            <a:xfrm>
              <a:off x="432" y="2547"/>
              <a:ext cx="489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3" name="Google Shape;493;p53"/>
            <p:cNvCxnSpPr/>
            <p:nvPr/>
          </p:nvCxnSpPr>
          <p:spPr>
            <a:xfrm>
              <a:off x="432" y="3486"/>
              <a:ext cx="489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4" name="Google Shape;494;p53"/>
            <p:cNvCxnSpPr/>
            <p:nvPr/>
          </p:nvCxnSpPr>
          <p:spPr>
            <a:xfrm>
              <a:off x="432" y="4195"/>
              <a:ext cx="4896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5" name="Google Shape;495;p53"/>
            <p:cNvCxnSpPr/>
            <p:nvPr/>
          </p:nvCxnSpPr>
          <p:spPr>
            <a:xfrm>
              <a:off x="432" y="1152"/>
              <a:ext cx="0" cy="3043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6" name="Google Shape;496;p53"/>
            <p:cNvCxnSpPr/>
            <p:nvPr/>
          </p:nvCxnSpPr>
          <p:spPr>
            <a:xfrm>
              <a:off x="2880" y="1152"/>
              <a:ext cx="0" cy="304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7" name="Google Shape;497;p53"/>
            <p:cNvCxnSpPr/>
            <p:nvPr/>
          </p:nvCxnSpPr>
          <p:spPr>
            <a:xfrm>
              <a:off x="5328" y="1152"/>
              <a:ext cx="0" cy="3043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/>
              <a:t>3</a:t>
            </a: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00m/400h Training Methods</a:t>
            </a:r>
            <a:endParaRPr/>
          </a:p>
        </p:txBody>
      </p:sp>
      <p:grpSp>
        <p:nvGrpSpPr>
          <p:cNvPr id="503" name="Google Shape;503;p54"/>
          <p:cNvGrpSpPr/>
          <p:nvPr/>
        </p:nvGrpSpPr>
        <p:grpSpPr>
          <a:xfrm>
            <a:off x="609600" y="1905000"/>
            <a:ext cx="7772400" cy="4776787"/>
            <a:chOff x="384" y="1200"/>
            <a:chExt cx="4896" cy="3009"/>
          </a:xfrm>
        </p:grpSpPr>
        <p:sp>
          <p:nvSpPr>
            <p:cNvPr id="504" name="Google Shape;504;p54"/>
            <p:cNvSpPr txBox="1"/>
            <p:nvPr/>
          </p:nvSpPr>
          <p:spPr>
            <a:xfrm>
              <a:off x="2832" y="3114"/>
              <a:ext cx="2448" cy="495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Block starts, Relay exchanges, runs under 60m</a:t>
              </a:r>
              <a:endParaRPr/>
            </a:p>
          </p:txBody>
        </p:sp>
        <p:sp>
          <p:nvSpPr>
            <p:cNvPr id="505" name="Google Shape;505;p54"/>
            <p:cNvSpPr txBox="1"/>
            <p:nvPr/>
          </p:nvSpPr>
          <p:spPr>
            <a:xfrm>
              <a:off x="384" y="3114"/>
              <a:ext cx="2448" cy="495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Speed</a:t>
              </a:r>
              <a:endParaRPr/>
            </a:p>
          </p:txBody>
        </p:sp>
        <p:sp>
          <p:nvSpPr>
            <p:cNvPr id="506" name="Google Shape;506;p54"/>
            <p:cNvSpPr txBox="1"/>
            <p:nvPr/>
          </p:nvSpPr>
          <p:spPr>
            <a:xfrm>
              <a:off x="2832" y="3609"/>
              <a:ext cx="2448" cy="600"/>
            </a:xfrm>
            <a:prstGeom prst="rect">
              <a:avLst/>
            </a:prstGeom>
            <a:solidFill>
              <a:srgbClr val="13BB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Short Hills(10-30m), Short resistance runs, Plyometrics</a:t>
              </a:r>
              <a:endParaRPr/>
            </a:p>
          </p:txBody>
        </p:sp>
        <p:sp>
          <p:nvSpPr>
            <p:cNvPr id="507" name="Google Shape;507;p54"/>
            <p:cNvSpPr txBox="1"/>
            <p:nvPr/>
          </p:nvSpPr>
          <p:spPr>
            <a:xfrm>
              <a:off x="384" y="3609"/>
              <a:ext cx="2448" cy="600"/>
            </a:xfrm>
            <a:prstGeom prst="rect">
              <a:avLst/>
            </a:prstGeom>
            <a:solidFill>
              <a:srgbClr val="13BB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Power</a:t>
              </a:r>
              <a:endParaRPr/>
            </a:p>
          </p:txBody>
        </p:sp>
        <p:sp>
          <p:nvSpPr>
            <p:cNvPr id="508" name="Google Shape;508;p54"/>
            <p:cNvSpPr txBox="1"/>
            <p:nvPr/>
          </p:nvSpPr>
          <p:spPr>
            <a:xfrm>
              <a:off x="2832" y="2405"/>
              <a:ext cx="2448" cy="709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t/>
              </a:r>
              <a:endParaRPr b="1" i="0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Long Hill Runs(100m+)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Sled Pulls</a:t>
              </a:r>
              <a:endParaRPr/>
            </a:p>
          </p:txBody>
        </p:sp>
        <p:sp>
          <p:nvSpPr>
            <p:cNvPr id="509" name="Google Shape;509;p54"/>
            <p:cNvSpPr txBox="1"/>
            <p:nvPr/>
          </p:nvSpPr>
          <p:spPr>
            <a:xfrm>
              <a:off x="384" y="2405"/>
              <a:ext cx="2448" cy="709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t/>
              </a:r>
              <a:endParaRPr b="1" i="0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Strength Endurance</a:t>
              </a:r>
              <a:endParaRPr/>
            </a:p>
          </p:txBody>
        </p:sp>
        <p:sp>
          <p:nvSpPr>
            <p:cNvPr id="510" name="Google Shape;510;p54"/>
            <p:cNvSpPr txBox="1"/>
            <p:nvPr/>
          </p:nvSpPr>
          <p:spPr>
            <a:xfrm>
              <a:off x="2832" y="1696"/>
              <a:ext cx="2448" cy="7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Runs from 20m to 150m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Ex. 3-4 x 150m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6 x 60m(walk back)</a:t>
              </a:r>
              <a:endParaRPr/>
            </a:p>
          </p:txBody>
        </p:sp>
        <p:sp>
          <p:nvSpPr>
            <p:cNvPr id="511" name="Google Shape;511;p54"/>
            <p:cNvSpPr txBox="1"/>
            <p:nvPr/>
          </p:nvSpPr>
          <p:spPr>
            <a:xfrm>
              <a:off x="384" y="1696"/>
              <a:ext cx="2448" cy="7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t/>
              </a:r>
              <a:endParaRPr b="1" i="0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Speed Endurance</a:t>
              </a:r>
              <a:endParaRPr/>
            </a:p>
          </p:txBody>
        </p:sp>
        <p:sp>
          <p:nvSpPr>
            <p:cNvPr id="512" name="Google Shape;512;p54"/>
            <p:cNvSpPr txBox="1"/>
            <p:nvPr/>
          </p:nvSpPr>
          <p:spPr>
            <a:xfrm>
              <a:off x="2832" y="1200"/>
              <a:ext cx="2448" cy="49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Means of Development</a:t>
              </a:r>
              <a:endParaRPr/>
            </a:p>
          </p:txBody>
        </p:sp>
        <p:sp>
          <p:nvSpPr>
            <p:cNvPr id="513" name="Google Shape;513;p54"/>
            <p:cNvSpPr txBox="1"/>
            <p:nvPr/>
          </p:nvSpPr>
          <p:spPr>
            <a:xfrm>
              <a:off x="384" y="1200"/>
              <a:ext cx="2448" cy="49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Physical Requirement</a:t>
              </a:r>
              <a:endParaRPr/>
            </a:p>
          </p:txBody>
        </p:sp>
        <p:cxnSp>
          <p:nvCxnSpPr>
            <p:cNvPr id="514" name="Google Shape;514;p54"/>
            <p:cNvCxnSpPr/>
            <p:nvPr/>
          </p:nvCxnSpPr>
          <p:spPr>
            <a:xfrm>
              <a:off x="384" y="1200"/>
              <a:ext cx="4896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5" name="Google Shape;515;p54"/>
            <p:cNvCxnSpPr/>
            <p:nvPr/>
          </p:nvCxnSpPr>
          <p:spPr>
            <a:xfrm>
              <a:off x="384" y="1696"/>
              <a:ext cx="489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6" name="Google Shape;516;p54"/>
            <p:cNvCxnSpPr/>
            <p:nvPr/>
          </p:nvCxnSpPr>
          <p:spPr>
            <a:xfrm>
              <a:off x="384" y="2405"/>
              <a:ext cx="489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7" name="Google Shape;517;p54"/>
            <p:cNvCxnSpPr/>
            <p:nvPr/>
          </p:nvCxnSpPr>
          <p:spPr>
            <a:xfrm>
              <a:off x="384" y="3114"/>
              <a:ext cx="489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8" name="Google Shape;518;p54"/>
            <p:cNvCxnSpPr/>
            <p:nvPr/>
          </p:nvCxnSpPr>
          <p:spPr>
            <a:xfrm>
              <a:off x="384" y="4209"/>
              <a:ext cx="4896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9" name="Google Shape;519;p54"/>
            <p:cNvCxnSpPr/>
            <p:nvPr/>
          </p:nvCxnSpPr>
          <p:spPr>
            <a:xfrm>
              <a:off x="384" y="1200"/>
              <a:ext cx="0" cy="3009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20" name="Google Shape;520;p54"/>
            <p:cNvCxnSpPr/>
            <p:nvPr/>
          </p:nvCxnSpPr>
          <p:spPr>
            <a:xfrm>
              <a:off x="2832" y="1200"/>
              <a:ext cx="0" cy="3009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21" name="Google Shape;521;p54"/>
            <p:cNvCxnSpPr/>
            <p:nvPr/>
          </p:nvCxnSpPr>
          <p:spPr>
            <a:xfrm>
              <a:off x="5280" y="1200"/>
              <a:ext cx="0" cy="3009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22" name="Google Shape;522;p54"/>
            <p:cNvCxnSpPr/>
            <p:nvPr/>
          </p:nvCxnSpPr>
          <p:spPr>
            <a:xfrm>
              <a:off x="384" y="3609"/>
              <a:ext cx="489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Introduction </a:t>
            </a:r>
            <a:r>
              <a:rPr b="1" lang="en-US">
                <a:solidFill>
                  <a:srgbClr val="E9E906"/>
                </a:solidFill>
              </a:rPr>
              <a:t>T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o </a:t>
            </a:r>
            <a:r>
              <a:rPr b="1" lang="en-US">
                <a:solidFill>
                  <a:srgbClr val="E9E906"/>
                </a:solidFill>
              </a:rPr>
              <a:t>T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he </a:t>
            </a:r>
            <a:r>
              <a:rPr b="1" lang="en-US">
                <a:solidFill>
                  <a:srgbClr val="E9E906"/>
                </a:solidFill>
              </a:rPr>
              <a:t>100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/</a:t>
            </a:r>
            <a:r>
              <a:rPr b="1" lang="en-US">
                <a:solidFill>
                  <a:srgbClr val="E9E906"/>
                </a:solidFill>
              </a:rPr>
              <a:t>110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lang="en-US">
                <a:solidFill>
                  <a:srgbClr val="E9E906"/>
                </a:solidFill>
              </a:rPr>
              <a:t>H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urdles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One of the most</a:t>
            </a:r>
            <a:r>
              <a:rPr lang="en-US" sz="2800"/>
              <a:t> technical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events in track and field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Success in th</a:t>
            </a:r>
            <a:r>
              <a:rPr lang="en-US" sz="2800"/>
              <a:t>is event requires several key factors: Power, Mobility, Flexibility, Intelligence, Talent, SPEED.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/>
              <a:t>Repetition is key: 30 days to build a habit- 30 days to break a habit.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/>
              <a:t>Understand what the development of each key points produce what results.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5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/>
              <a:t>Team</a:t>
            </a: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Warm-Up</a:t>
            </a:r>
            <a:endParaRPr/>
          </a:p>
        </p:txBody>
      </p:sp>
      <p:sp>
        <p:nvSpPr>
          <p:cNvPr id="528" name="Google Shape;528;p55"/>
          <p:cNvSpPr txBox="1"/>
          <p:nvPr>
            <p:ph idx="4294967295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purpose of the warm-up is to elevate the body’s core temperature, so that the muscles can use their full elasticity. This in turn will reduce and/or prevent injury, increase flexibility, and increase blood flow to the main muscles.</a:t>
            </a:r>
            <a:endParaRPr/>
          </a:p>
        </p:txBody>
      </p:sp>
      <p:pic>
        <p:nvPicPr>
          <p:cNvPr id="529" name="Google Shape;529;p55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1981200"/>
            <a:ext cx="27432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/>
              <a:t>Team</a:t>
            </a: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Warm-Up (cont…)</a:t>
            </a:r>
            <a:endParaRPr/>
          </a:p>
        </p:txBody>
      </p:sp>
      <p:sp>
        <p:nvSpPr>
          <p:cNvPr id="535" name="Google Shape;535;p5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200"/>
              <a:buFont typeface="Times"/>
              <a:buNone/>
            </a:pPr>
            <a:r>
              <a:rPr b="1" i="0" lang="en-US" sz="32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5 Components to the warm-up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Jogging</a:t>
            </a:r>
            <a:endParaRPr b="1" i="0" sz="3200" u="none">
              <a:solidFill>
                <a:schemeClr val="folHlink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Static stretching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Dynamic stretching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b="1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(Hurdle Drills)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Sprint Drills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Sprinting</a:t>
            </a:r>
            <a:endParaRPr/>
          </a:p>
        </p:txBody>
      </p:sp>
      <p:pic>
        <p:nvPicPr>
          <p:cNvPr id="536" name="Google Shape;53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6625" y="3153950"/>
            <a:ext cx="2236975" cy="22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7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/>
              <a:t>Belhaven</a:t>
            </a: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Warm-Up</a:t>
            </a:r>
            <a:endParaRPr/>
          </a:p>
        </p:txBody>
      </p:sp>
      <p:sp>
        <p:nvSpPr>
          <p:cNvPr id="542" name="Google Shape;542;p57"/>
          <p:cNvSpPr txBox="1"/>
          <p:nvPr>
            <p:ph idx="4294967295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400m jog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5m static stretching and rolling out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Dynamic stretching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Leg swings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Toe Taps, Quick steps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A-skips, Dynamic A-skips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B-skips, Dynamic B-skips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543" name="Google Shape;54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675" y="2734850"/>
            <a:ext cx="2236975" cy="22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8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/>
              <a:t>Belhaven</a:t>
            </a: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Warm-Up(cont…)</a:t>
            </a:r>
            <a:endParaRPr/>
          </a:p>
        </p:txBody>
      </p:sp>
      <p:sp>
        <p:nvSpPr>
          <p:cNvPr id="549" name="Google Shape;549;p58"/>
          <p:cNvSpPr txBox="1"/>
          <p:nvPr>
            <p:ph idx="4294967295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Toe touches, reverse toe touches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Fast-legs, skip-n-scoot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High Knee, A-Runs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W.G.S, skip-n-scoot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Side shuffles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Backwards running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Accelerations(20,30, 50)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 x 150m @80%</a:t>
            </a:r>
            <a:endParaRPr/>
          </a:p>
        </p:txBody>
      </p:sp>
      <p:pic>
        <p:nvPicPr>
          <p:cNvPr id="550" name="Google Shape;55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675" y="2734850"/>
            <a:ext cx="2236975" cy="22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General Conditioning Sample</a:t>
            </a:r>
            <a:endParaRPr/>
          </a:p>
        </p:txBody>
      </p:sp>
      <p:grpSp>
        <p:nvGrpSpPr>
          <p:cNvPr id="556" name="Google Shape;556;p59"/>
          <p:cNvGrpSpPr/>
          <p:nvPr/>
        </p:nvGrpSpPr>
        <p:grpSpPr>
          <a:xfrm>
            <a:off x="457200" y="2667000"/>
            <a:ext cx="8077200" cy="3962400"/>
            <a:chOff x="288" y="1680"/>
            <a:chExt cx="5088" cy="2496"/>
          </a:xfrm>
        </p:grpSpPr>
        <p:sp>
          <p:nvSpPr>
            <p:cNvPr id="557" name="Google Shape;557;p59"/>
            <p:cNvSpPr txBox="1"/>
            <p:nvPr/>
          </p:nvSpPr>
          <p:spPr>
            <a:xfrm>
              <a:off x="4464" y="2832"/>
              <a:ext cx="912" cy="36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Friday</a:t>
              </a:r>
              <a:endParaRPr/>
            </a:p>
          </p:txBody>
        </p:sp>
        <p:sp>
          <p:nvSpPr>
            <p:cNvPr id="558" name="Google Shape;558;p59"/>
            <p:cNvSpPr txBox="1"/>
            <p:nvPr/>
          </p:nvSpPr>
          <p:spPr>
            <a:xfrm>
              <a:off x="3456" y="2832"/>
              <a:ext cx="1008" cy="36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Thursday</a:t>
              </a:r>
              <a:endParaRPr/>
            </a:p>
          </p:txBody>
        </p:sp>
        <p:sp>
          <p:nvSpPr>
            <p:cNvPr id="559" name="Google Shape;559;p59"/>
            <p:cNvSpPr txBox="1"/>
            <p:nvPr/>
          </p:nvSpPr>
          <p:spPr>
            <a:xfrm>
              <a:off x="2448" y="2832"/>
              <a:ext cx="1008" cy="36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Wednesday</a:t>
              </a:r>
              <a:endParaRPr/>
            </a:p>
          </p:txBody>
        </p:sp>
        <p:sp>
          <p:nvSpPr>
            <p:cNvPr id="560" name="Google Shape;560;p59"/>
            <p:cNvSpPr txBox="1"/>
            <p:nvPr/>
          </p:nvSpPr>
          <p:spPr>
            <a:xfrm>
              <a:off x="1392" y="2832"/>
              <a:ext cx="1056" cy="36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Tuesday</a:t>
              </a:r>
              <a:endParaRPr/>
            </a:p>
          </p:txBody>
        </p:sp>
        <p:sp>
          <p:nvSpPr>
            <p:cNvPr id="561" name="Google Shape;561;p59"/>
            <p:cNvSpPr txBox="1"/>
            <p:nvPr/>
          </p:nvSpPr>
          <p:spPr>
            <a:xfrm>
              <a:off x="288" y="2832"/>
              <a:ext cx="1104" cy="36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Monday</a:t>
              </a:r>
              <a:endParaRPr/>
            </a:p>
          </p:txBody>
        </p:sp>
        <p:sp>
          <p:nvSpPr>
            <p:cNvPr id="562" name="Google Shape;562;p59"/>
            <p:cNvSpPr txBox="1"/>
            <p:nvPr/>
          </p:nvSpPr>
          <p:spPr>
            <a:xfrm>
              <a:off x="4464" y="2016"/>
              <a:ext cx="912" cy="816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Hurdle Mobility, 10 x 100 at 1min intervals</a:t>
              </a:r>
              <a:endParaRPr/>
            </a:p>
          </p:txBody>
        </p:sp>
        <p:sp>
          <p:nvSpPr>
            <p:cNvPr id="563" name="Google Shape;563;p59"/>
            <p:cNvSpPr txBox="1"/>
            <p:nvPr/>
          </p:nvSpPr>
          <p:spPr>
            <a:xfrm>
              <a:off x="3456" y="2016"/>
              <a:ext cx="1008" cy="816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12 x 120m w/jog back recovery</a:t>
              </a:r>
              <a:endParaRPr/>
            </a:p>
          </p:txBody>
        </p:sp>
        <p:sp>
          <p:nvSpPr>
            <p:cNvPr id="564" name="Google Shape;564;p59"/>
            <p:cNvSpPr txBox="1"/>
            <p:nvPr/>
          </p:nvSpPr>
          <p:spPr>
            <a:xfrm>
              <a:off x="2448" y="2016"/>
              <a:ext cx="1008" cy="816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15min run</a:t>
              </a:r>
              <a:endParaRPr/>
            </a:p>
          </p:txBody>
        </p:sp>
        <p:sp>
          <p:nvSpPr>
            <p:cNvPr id="565" name="Google Shape;565;p59"/>
            <p:cNvSpPr txBox="1"/>
            <p:nvPr/>
          </p:nvSpPr>
          <p:spPr>
            <a:xfrm>
              <a:off x="1392" y="2016"/>
              <a:ext cx="1056" cy="816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3m run x 2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2m run x 2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1m run x 2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(3m rest)</a:t>
              </a:r>
              <a:endParaRPr/>
            </a:p>
          </p:txBody>
        </p:sp>
        <p:sp>
          <p:nvSpPr>
            <p:cNvPr id="566" name="Google Shape;566;p59"/>
            <p:cNvSpPr txBox="1"/>
            <p:nvPr/>
          </p:nvSpPr>
          <p:spPr>
            <a:xfrm>
              <a:off x="288" y="2016"/>
              <a:ext cx="1104" cy="816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15min run</a:t>
              </a:r>
              <a:endParaRPr/>
            </a:p>
          </p:txBody>
        </p:sp>
        <p:sp>
          <p:nvSpPr>
            <p:cNvPr id="567" name="Google Shape;567;p59"/>
            <p:cNvSpPr txBox="1"/>
            <p:nvPr/>
          </p:nvSpPr>
          <p:spPr>
            <a:xfrm>
              <a:off x="4464" y="3192"/>
              <a:ext cx="912" cy="984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Hurdle Mobility, 10 x 100 at 1min intervals</a:t>
              </a:r>
              <a:endParaRPr/>
            </a:p>
          </p:txBody>
        </p:sp>
        <p:sp>
          <p:nvSpPr>
            <p:cNvPr id="568" name="Google Shape;568;p59"/>
            <p:cNvSpPr txBox="1"/>
            <p:nvPr/>
          </p:nvSpPr>
          <p:spPr>
            <a:xfrm>
              <a:off x="3456" y="3192"/>
              <a:ext cx="1008" cy="984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20min run</a:t>
              </a:r>
              <a:endParaRPr/>
            </a:p>
          </p:txBody>
        </p:sp>
        <p:sp>
          <p:nvSpPr>
            <p:cNvPr id="569" name="Google Shape;569;p59"/>
            <p:cNvSpPr txBox="1"/>
            <p:nvPr/>
          </p:nvSpPr>
          <p:spPr>
            <a:xfrm>
              <a:off x="2448" y="3192"/>
              <a:ext cx="1008" cy="984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10x 250m w/ 50m walk recovery</a:t>
              </a:r>
              <a:endParaRPr/>
            </a:p>
          </p:txBody>
        </p:sp>
        <p:sp>
          <p:nvSpPr>
            <p:cNvPr id="570" name="Google Shape;570;p59"/>
            <p:cNvSpPr txBox="1"/>
            <p:nvPr/>
          </p:nvSpPr>
          <p:spPr>
            <a:xfrm>
              <a:off x="1392" y="3192"/>
              <a:ext cx="1056" cy="984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20min run</a:t>
              </a:r>
              <a:endParaRPr/>
            </a:p>
          </p:txBody>
        </p:sp>
        <p:sp>
          <p:nvSpPr>
            <p:cNvPr id="571" name="Google Shape;571;p59"/>
            <p:cNvSpPr txBox="1"/>
            <p:nvPr/>
          </p:nvSpPr>
          <p:spPr>
            <a:xfrm>
              <a:off x="288" y="3192"/>
              <a:ext cx="1104" cy="984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10x 150m hill runs w/jog back recovery</a:t>
              </a:r>
              <a:endParaRPr/>
            </a:p>
          </p:txBody>
        </p:sp>
        <p:sp>
          <p:nvSpPr>
            <p:cNvPr id="572" name="Google Shape;572;p59"/>
            <p:cNvSpPr txBox="1"/>
            <p:nvPr/>
          </p:nvSpPr>
          <p:spPr>
            <a:xfrm>
              <a:off x="4464" y="1680"/>
              <a:ext cx="912" cy="33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Friday</a:t>
              </a:r>
              <a:endParaRPr/>
            </a:p>
          </p:txBody>
        </p:sp>
        <p:sp>
          <p:nvSpPr>
            <p:cNvPr id="573" name="Google Shape;573;p59"/>
            <p:cNvSpPr txBox="1"/>
            <p:nvPr/>
          </p:nvSpPr>
          <p:spPr>
            <a:xfrm>
              <a:off x="3456" y="1680"/>
              <a:ext cx="1008" cy="33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Thursday</a:t>
              </a:r>
              <a:endParaRPr/>
            </a:p>
          </p:txBody>
        </p:sp>
        <p:sp>
          <p:nvSpPr>
            <p:cNvPr id="574" name="Google Shape;574;p59"/>
            <p:cNvSpPr txBox="1"/>
            <p:nvPr/>
          </p:nvSpPr>
          <p:spPr>
            <a:xfrm>
              <a:off x="2448" y="1680"/>
              <a:ext cx="1008" cy="33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Wednesday</a:t>
              </a:r>
              <a:endParaRPr/>
            </a:p>
          </p:txBody>
        </p:sp>
        <p:sp>
          <p:nvSpPr>
            <p:cNvPr id="575" name="Google Shape;575;p59"/>
            <p:cNvSpPr txBox="1"/>
            <p:nvPr/>
          </p:nvSpPr>
          <p:spPr>
            <a:xfrm>
              <a:off x="1392" y="1680"/>
              <a:ext cx="1056" cy="33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Tuesday</a:t>
              </a:r>
              <a:endParaRPr/>
            </a:p>
          </p:txBody>
        </p:sp>
        <p:sp>
          <p:nvSpPr>
            <p:cNvPr id="576" name="Google Shape;576;p59"/>
            <p:cNvSpPr txBox="1"/>
            <p:nvPr/>
          </p:nvSpPr>
          <p:spPr>
            <a:xfrm>
              <a:off x="288" y="1680"/>
              <a:ext cx="1104" cy="33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Monday</a:t>
              </a:r>
              <a:endParaRPr/>
            </a:p>
          </p:txBody>
        </p:sp>
        <p:cxnSp>
          <p:nvCxnSpPr>
            <p:cNvPr id="577" name="Google Shape;577;p59"/>
            <p:cNvCxnSpPr/>
            <p:nvPr/>
          </p:nvCxnSpPr>
          <p:spPr>
            <a:xfrm>
              <a:off x="288" y="1680"/>
              <a:ext cx="508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78" name="Google Shape;578;p59"/>
            <p:cNvCxnSpPr/>
            <p:nvPr/>
          </p:nvCxnSpPr>
          <p:spPr>
            <a:xfrm>
              <a:off x="288" y="2832"/>
              <a:ext cx="508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79" name="Google Shape;579;p59"/>
            <p:cNvCxnSpPr/>
            <p:nvPr/>
          </p:nvCxnSpPr>
          <p:spPr>
            <a:xfrm>
              <a:off x="1392" y="1680"/>
              <a:ext cx="0" cy="249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0" name="Google Shape;580;p59"/>
            <p:cNvCxnSpPr/>
            <p:nvPr/>
          </p:nvCxnSpPr>
          <p:spPr>
            <a:xfrm>
              <a:off x="2448" y="1680"/>
              <a:ext cx="0" cy="249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1" name="Google Shape;581;p59"/>
            <p:cNvCxnSpPr/>
            <p:nvPr/>
          </p:nvCxnSpPr>
          <p:spPr>
            <a:xfrm>
              <a:off x="3456" y="1680"/>
              <a:ext cx="0" cy="249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2" name="Google Shape;582;p59"/>
            <p:cNvCxnSpPr/>
            <p:nvPr/>
          </p:nvCxnSpPr>
          <p:spPr>
            <a:xfrm>
              <a:off x="4464" y="1680"/>
              <a:ext cx="0" cy="249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3" name="Google Shape;583;p59"/>
            <p:cNvCxnSpPr/>
            <p:nvPr/>
          </p:nvCxnSpPr>
          <p:spPr>
            <a:xfrm>
              <a:off x="5376" y="1680"/>
              <a:ext cx="0" cy="2496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4" name="Google Shape;584;p59"/>
            <p:cNvCxnSpPr/>
            <p:nvPr/>
          </p:nvCxnSpPr>
          <p:spPr>
            <a:xfrm>
              <a:off x="288" y="2016"/>
              <a:ext cx="508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5" name="Google Shape;585;p59"/>
            <p:cNvCxnSpPr/>
            <p:nvPr/>
          </p:nvCxnSpPr>
          <p:spPr>
            <a:xfrm>
              <a:off x="288" y="3192"/>
              <a:ext cx="508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6" name="Google Shape;586;p59"/>
            <p:cNvCxnSpPr/>
            <p:nvPr/>
          </p:nvCxnSpPr>
          <p:spPr>
            <a:xfrm>
              <a:off x="288" y="4176"/>
              <a:ext cx="508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7" name="Google Shape;587;p59"/>
            <p:cNvCxnSpPr/>
            <p:nvPr/>
          </p:nvCxnSpPr>
          <p:spPr>
            <a:xfrm>
              <a:off x="288" y="1680"/>
              <a:ext cx="0" cy="2496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588" name="Google Shape;588;p59"/>
          <p:cNvSpPr txBox="1"/>
          <p:nvPr/>
        </p:nvSpPr>
        <p:spPr>
          <a:xfrm>
            <a:off x="3124200" y="1676400"/>
            <a:ext cx="2774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Week 1 and Week 3</a:t>
            </a:r>
            <a:endParaRPr/>
          </a:p>
        </p:txBody>
      </p:sp>
      <p:sp>
        <p:nvSpPr>
          <p:cNvPr id="589" name="Google Shape;589;p59"/>
          <p:cNvSpPr/>
          <p:nvPr/>
        </p:nvSpPr>
        <p:spPr>
          <a:xfrm>
            <a:off x="457200" y="838200"/>
            <a:ext cx="8077200" cy="1295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Early Season Sample</a:t>
            </a:r>
            <a:endParaRPr/>
          </a:p>
        </p:txBody>
      </p:sp>
      <p:grpSp>
        <p:nvGrpSpPr>
          <p:cNvPr id="595" name="Google Shape;595;p60"/>
          <p:cNvGrpSpPr/>
          <p:nvPr/>
        </p:nvGrpSpPr>
        <p:grpSpPr>
          <a:xfrm>
            <a:off x="457200" y="2667000"/>
            <a:ext cx="8077200" cy="3962400"/>
            <a:chOff x="288" y="1680"/>
            <a:chExt cx="5088" cy="2496"/>
          </a:xfrm>
        </p:grpSpPr>
        <p:sp>
          <p:nvSpPr>
            <p:cNvPr id="596" name="Google Shape;596;p60"/>
            <p:cNvSpPr txBox="1"/>
            <p:nvPr/>
          </p:nvSpPr>
          <p:spPr>
            <a:xfrm>
              <a:off x="4464" y="2832"/>
              <a:ext cx="912" cy="36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Friday</a:t>
              </a:r>
              <a:endParaRPr/>
            </a:p>
          </p:txBody>
        </p:sp>
        <p:sp>
          <p:nvSpPr>
            <p:cNvPr id="597" name="Google Shape;597;p60"/>
            <p:cNvSpPr txBox="1"/>
            <p:nvPr/>
          </p:nvSpPr>
          <p:spPr>
            <a:xfrm>
              <a:off x="3456" y="2832"/>
              <a:ext cx="1008" cy="36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Thursday</a:t>
              </a:r>
              <a:endParaRPr/>
            </a:p>
          </p:txBody>
        </p:sp>
        <p:sp>
          <p:nvSpPr>
            <p:cNvPr id="598" name="Google Shape;598;p60"/>
            <p:cNvSpPr txBox="1"/>
            <p:nvPr/>
          </p:nvSpPr>
          <p:spPr>
            <a:xfrm>
              <a:off x="2448" y="2832"/>
              <a:ext cx="1008" cy="36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Wednesday</a:t>
              </a:r>
              <a:endParaRPr/>
            </a:p>
          </p:txBody>
        </p:sp>
        <p:sp>
          <p:nvSpPr>
            <p:cNvPr id="599" name="Google Shape;599;p60"/>
            <p:cNvSpPr txBox="1"/>
            <p:nvPr/>
          </p:nvSpPr>
          <p:spPr>
            <a:xfrm>
              <a:off x="1392" y="2832"/>
              <a:ext cx="1056" cy="36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Tuesday</a:t>
              </a:r>
              <a:endParaRPr/>
            </a:p>
          </p:txBody>
        </p:sp>
        <p:sp>
          <p:nvSpPr>
            <p:cNvPr id="600" name="Google Shape;600;p60"/>
            <p:cNvSpPr txBox="1"/>
            <p:nvPr/>
          </p:nvSpPr>
          <p:spPr>
            <a:xfrm>
              <a:off x="288" y="2832"/>
              <a:ext cx="1104" cy="36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Monday</a:t>
              </a:r>
              <a:endParaRPr/>
            </a:p>
          </p:txBody>
        </p:sp>
        <p:sp>
          <p:nvSpPr>
            <p:cNvPr id="601" name="Google Shape;601;p60"/>
            <p:cNvSpPr txBox="1"/>
            <p:nvPr/>
          </p:nvSpPr>
          <p:spPr>
            <a:xfrm>
              <a:off x="4464" y="2016"/>
              <a:ext cx="912" cy="816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6 x 60m Sled pulls</a:t>
              </a:r>
              <a:endParaRPr/>
            </a:p>
          </p:txBody>
        </p:sp>
        <p:sp>
          <p:nvSpPr>
            <p:cNvPr id="602" name="Google Shape;602;p60"/>
            <p:cNvSpPr txBox="1"/>
            <p:nvPr/>
          </p:nvSpPr>
          <p:spPr>
            <a:xfrm>
              <a:off x="3456" y="2016"/>
              <a:ext cx="1008" cy="816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2 x 300-100-100 (33-35s). Full recovery</a:t>
              </a:r>
              <a:endParaRPr/>
            </a:p>
          </p:txBody>
        </p:sp>
        <p:sp>
          <p:nvSpPr>
            <p:cNvPr id="603" name="Google Shape;603;p60"/>
            <p:cNvSpPr txBox="1"/>
            <p:nvPr/>
          </p:nvSpPr>
          <p:spPr>
            <a:xfrm>
              <a:off x="2448" y="2016"/>
              <a:ext cx="1008" cy="816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12 x 100m @ 14s. 1min intervals</a:t>
              </a:r>
              <a:endParaRPr/>
            </a:p>
          </p:txBody>
        </p:sp>
        <p:sp>
          <p:nvSpPr>
            <p:cNvPr id="604" name="Google Shape;604;p60"/>
            <p:cNvSpPr txBox="1"/>
            <p:nvPr/>
          </p:nvSpPr>
          <p:spPr>
            <a:xfrm>
              <a:off x="1392" y="2016"/>
              <a:ext cx="1056" cy="816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3x600/300 w/ 1min rest between 600/300</a:t>
              </a:r>
              <a:endParaRPr/>
            </a:p>
          </p:txBody>
        </p:sp>
        <p:sp>
          <p:nvSpPr>
            <p:cNvPr id="605" name="Google Shape;605;p60"/>
            <p:cNvSpPr txBox="1"/>
            <p:nvPr/>
          </p:nvSpPr>
          <p:spPr>
            <a:xfrm>
              <a:off x="288" y="2016"/>
              <a:ext cx="1104" cy="816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Block work, Technical work, Ab work, cool down</a:t>
              </a:r>
              <a:endParaRPr/>
            </a:p>
          </p:txBody>
        </p:sp>
        <p:sp>
          <p:nvSpPr>
            <p:cNvPr id="606" name="Google Shape;606;p60"/>
            <p:cNvSpPr txBox="1"/>
            <p:nvPr/>
          </p:nvSpPr>
          <p:spPr>
            <a:xfrm>
              <a:off x="4464" y="3192"/>
              <a:ext cx="912" cy="984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4x4 exchanges, 3 x 60m sled pulls</a:t>
              </a:r>
              <a:endParaRPr/>
            </a:p>
          </p:txBody>
        </p:sp>
        <p:sp>
          <p:nvSpPr>
            <p:cNvPr id="607" name="Google Shape;607;p60"/>
            <p:cNvSpPr txBox="1"/>
            <p:nvPr/>
          </p:nvSpPr>
          <p:spPr>
            <a:xfrm>
              <a:off x="3456" y="3192"/>
              <a:ext cx="1008" cy="984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4 x 200m @ 23-24s</a:t>
              </a:r>
              <a:endParaRPr/>
            </a:p>
          </p:txBody>
        </p:sp>
        <p:sp>
          <p:nvSpPr>
            <p:cNvPr id="608" name="Google Shape;608;p60"/>
            <p:cNvSpPr txBox="1"/>
            <p:nvPr/>
          </p:nvSpPr>
          <p:spPr>
            <a:xfrm>
              <a:off x="2448" y="3192"/>
              <a:ext cx="1008" cy="984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6 laps ins/outs, Ab work, roll out</a:t>
              </a:r>
              <a:endParaRPr/>
            </a:p>
          </p:txBody>
        </p:sp>
        <p:sp>
          <p:nvSpPr>
            <p:cNvPr id="609" name="Google Shape;609;p60"/>
            <p:cNvSpPr txBox="1"/>
            <p:nvPr/>
          </p:nvSpPr>
          <p:spPr>
            <a:xfrm>
              <a:off x="1392" y="3192"/>
              <a:ext cx="1056" cy="984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3 x 500m w/5min recovery</a:t>
              </a:r>
              <a:endParaRPr/>
            </a:p>
          </p:txBody>
        </p:sp>
        <p:sp>
          <p:nvSpPr>
            <p:cNvPr id="610" name="Google Shape;610;p60"/>
            <p:cNvSpPr txBox="1"/>
            <p:nvPr/>
          </p:nvSpPr>
          <p:spPr>
            <a:xfrm>
              <a:off x="288" y="3192"/>
              <a:ext cx="1104" cy="984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3x 40m, 3 x60m</a:t>
              </a:r>
              <a:endParaRPr/>
            </a:p>
          </p:txBody>
        </p:sp>
        <p:sp>
          <p:nvSpPr>
            <p:cNvPr id="611" name="Google Shape;611;p60"/>
            <p:cNvSpPr txBox="1"/>
            <p:nvPr/>
          </p:nvSpPr>
          <p:spPr>
            <a:xfrm>
              <a:off x="4464" y="1680"/>
              <a:ext cx="912" cy="33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Friday</a:t>
              </a:r>
              <a:endParaRPr/>
            </a:p>
          </p:txBody>
        </p:sp>
        <p:sp>
          <p:nvSpPr>
            <p:cNvPr id="612" name="Google Shape;612;p60"/>
            <p:cNvSpPr txBox="1"/>
            <p:nvPr/>
          </p:nvSpPr>
          <p:spPr>
            <a:xfrm>
              <a:off x="3456" y="1680"/>
              <a:ext cx="1008" cy="33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Thursday</a:t>
              </a:r>
              <a:endParaRPr/>
            </a:p>
          </p:txBody>
        </p:sp>
        <p:sp>
          <p:nvSpPr>
            <p:cNvPr id="613" name="Google Shape;613;p60"/>
            <p:cNvSpPr txBox="1"/>
            <p:nvPr/>
          </p:nvSpPr>
          <p:spPr>
            <a:xfrm>
              <a:off x="2448" y="1680"/>
              <a:ext cx="1008" cy="33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Wednesday</a:t>
              </a:r>
              <a:endParaRPr/>
            </a:p>
          </p:txBody>
        </p:sp>
        <p:sp>
          <p:nvSpPr>
            <p:cNvPr id="614" name="Google Shape;614;p60"/>
            <p:cNvSpPr txBox="1"/>
            <p:nvPr/>
          </p:nvSpPr>
          <p:spPr>
            <a:xfrm>
              <a:off x="1392" y="1680"/>
              <a:ext cx="1056" cy="33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Tuesday</a:t>
              </a:r>
              <a:endParaRPr/>
            </a:p>
          </p:txBody>
        </p:sp>
        <p:sp>
          <p:nvSpPr>
            <p:cNvPr id="615" name="Google Shape;615;p60"/>
            <p:cNvSpPr txBox="1"/>
            <p:nvPr/>
          </p:nvSpPr>
          <p:spPr>
            <a:xfrm>
              <a:off x="288" y="1680"/>
              <a:ext cx="1104" cy="33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Monday</a:t>
              </a:r>
              <a:endParaRPr/>
            </a:p>
          </p:txBody>
        </p:sp>
        <p:cxnSp>
          <p:nvCxnSpPr>
            <p:cNvPr id="616" name="Google Shape;616;p60"/>
            <p:cNvCxnSpPr/>
            <p:nvPr/>
          </p:nvCxnSpPr>
          <p:spPr>
            <a:xfrm>
              <a:off x="288" y="1680"/>
              <a:ext cx="508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17" name="Google Shape;617;p60"/>
            <p:cNvCxnSpPr/>
            <p:nvPr/>
          </p:nvCxnSpPr>
          <p:spPr>
            <a:xfrm>
              <a:off x="288" y="2832"/>
              <a:ext cx="508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18" name="Google Shape;618;p60"/>
            <p:cNvCxnSpPr/>
            <p:nvPr/>
          </p:nvCxnSpPr>
          <p:spPr>
            <a:xfrm>
              <a:off x="1392" y="1680"/>
              <a:ext cx="0" cy="249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19" name="Google Shape;619;p60"/>
            <p:cNvCxnSpPr/>
            <p:nvPr/>
          </p:nvCxnSpPr>
          <p:spPr>
            <a:xfrm>
              <a:off x="2448" y="1680"/>
              <a:ext cx="0" cy="249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20" name="Google Shape;620;p60"/>
            <p:cNvCxnSpPr/>
            <p:nvPr/>
          </p:nvCxnSpPr>
          <p:spPr>
            <a:xfrm>
              <a:off x="3456" y="1680"/>
              <a:ext cx="0" cy="249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21" name="Google Shape;621;p60"/>
            <p:cNvCxnSpPr/>
            <p:nvPr/>
          </p:nvCxnSpPr>
          <p:spPr>
            <a:xfrm>
              <a:off x="4464" y="1680"/>
              <a:ext cx="0" cy="249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22" name="Google Shape;622;p60"/>
            <p:cNvCxnSpPr/>
            <p:nvPr/>
          </p:nvCxnSpPr>
          <p:spPr>
            <a:xfrm>
              <a:off x="5376" y="1680"/>
              <a:ext cx="0" cy="2496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23" name="Google Shape;623;p60"/>
            <p:cNvCxnSpPr/>
            <p:nvPr/>
          </p:nvCxnSpPr>
          <p:spPr>
            <a:xfrm>
              <a:off x="288" y="2016"/>
              <a:ext cx="508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24" name="Google Shape;624;p60"/>
            <p:cNvCxnSpPr/>
            <p:nvPr/>
          </p:nvCxnSpPr>
          <p:spPr>
            <a:xfrm>
              <a:off x="288" y="3192"/>
              <a:ext cx="508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25" name="Google Shape;625;p60"/>
            <p:cNvCxnSpPr/>
            <p:nvPr/>
          </p:nvCxnSpPr>
          <p:spPr>
            <a:xfrm>
              <a:off x="288" y="4176"/>
              <a:ext cx="508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26" name="Google Shape;626;p60"/>
            <p:cNvCxnSpPr/>
            <p:nvPr/>
          </p:nvCxnSpPr>
          <p:spPr>
            <a:xfrm>
              <a:off x="288" y="1680"/>
              <a:ext cx="0" cy="2496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627" name="Google Shape;627;p60"/>
          <p:cNvSpPr txBox="1"/>
          <p:nvPr/>
        </p:nvSpPr>
        <p:spPr>
          <a:xfrm>
            <a:off x="3124200" y="1676400"/>
            <a:ext cx="2774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Week 1 and Week 3</a:t>
            </a:r>
            <a:endParaRPr/>
          </a:p>
        </p:txBody>
      </p:sp>
      <p:sp>
        <p:nvSpPr>
          <p:cNvPr id="628" name="Google Shape;628;p60"/>
          <p:cNvSpPr/>
          <p:nvPr/>
        </p:nvSpPr>
        <p:spPr>
          <a:xfrm>
            <a:off x="457200" y="838200"/>
            <a:ext cx="8077200" cy="1295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Championship Week</a:t>
            </a:r>
            <a:endParaRPr/>
          </a:p>
        </p:txBody>
      </p:sp>
      <p:grpSp>
        <p:nvGrpSpPr>
          <p:cNvPr id="634" name="Google Shape;634;p61"/>
          <p:cNvGrpSpPr/>
          <p:nvPr/>
        </p:nvGrpSpPr>
        <p:grpSpPr>
          <a:xfrm>
            <a:off x="609600" y="1981200"/>
            <a:ext cx="8001000" cy="3505200"/>
            <a:chOff x="432" y="1248"/>
            <a:chExt cx="5040" cy="2208"/>
          </a:xfrm>
        </p:grpSpPr>
        <p:sp>
          <p:nvSpPr>
            <p:cNvPr id="635" name="Google Shape;635;p61"/>
            <p:cNvSpPr txBox="1"/>
            <p:nvPr/>
          </p:nvSpPr>
          <p:spPr>
            <a:xfrm>
              <a:off x="4542" y="1878"/>
              <a:ext cx="930" cy="1578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Compete</a:t>
              </a:r>
              <a:endParaRPr/>
            </a:p>
          </p:txBody>
        </p:sp>
        <p:sp>
          <p:nvSpPr>
            <p:cNvPr id="636" name="Google Shape;636;p61"/>
            <p:cNvSpPr txBox="1"/>
            <p:nvPr/>
          </p:nvSpPr>
          <p:spPr>
            <a:xfrm>
              <a:off x="3515" y="1878"/>
              <a:ext cx="1027" cy="1578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Block starts x 4</a:t>
              </a:r>
              <a:endParaRPr/>
            </a:p>
          </p:txBody>
        </p:sp>
        <p:sp>
          <p:nvSpPr>
            <p:cNvPr id="637" name="Google Shape;637;p61"/>
            <p:cNvSpPr txBox="1"/>
            <p:nvPr/>
          </p:nvSpPr>
          <p:spPr>
            <a:xfrm>
              <a:off x="2428" y="1878"/>
              <a:ext cx="1087" cy="1578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Warm-up only</a:t>
              </a:r>
              <a:endParaRPr/>
            </a:p>
          </p:txBody>
        </p:sp>
        <p:sp>
          <p:nvSpPr>
            <p:cNvPr id="638" name="Google Shape;638;p61"/>
            <p:cNvSpPr txBox="1"/>
            <p:nvPr/>
          </p:nvSpPr>
          <p:spPr>
            <a:xfrm>
              <a:off x="1509" y="1878"/>
              <a:ext cx="919" cy="1578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300-100-100, (33sec)</a:t>
              </a:r>
              <a:endParaRPr/>
            </a:p>
          </p:txBody>
        </p:sp>
        <p:sp>
          <p:nvSpPr>
            <p:cNvPr id="639" name="Google Shape;639;p61"/>
            <p:cNvSpPr txBox="1"/>
            <p:nvPr/>
          </p:nvSpPr>
          <p:spPr>
            <a:xfrm>
              <a:off x="432" y="1878"/>
              <a:ext cx="1077" cy="1578"/>
            </a:xfrm>
            <a:prstGeom prst="rect">
              <a:avLst/>
            </a:prstGeom>
            <a:solidFill>
              <a:srgbClr val="12CC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 x 150m(90%)</a:t>
              </a:r>
              <a:endParaRPr/>
            </a:p>
          </p:txBody>
        </p:sp>
        <p:sp>
          <p:nvSpPr>
            <p:cNvPr id="640" name="Google Shape;640;p61"/>
            <p:cNvSpPr txBox="1"/>
            <p:nvPr/>
          </p:nvSpPr>
          <p:spPr>
            <a:xfrm>
              <a:off x="4542" y="1248"/>
              <a:ext cx="930" cy="63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Friday-Saturday</a:t>
              </a:r>
              <a:endParaRPr/>
            </a:p>
          </p:txBody>
        </p:sp>
        <p:sp>
          <p:nvSpPr>
            <p:cNvPr id="641" name="Google Shape;641;p61"/>
            <p:cNvSpPr txBox="1"/>
            <p:nvPr/>
          </p:nvSpPr>
          <p:spPr>
            <a:xfrm>
              <a:off x="3515" y="1248"/>
              <a:ext cx="1027" cy="63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Thursday</a:t>
              </a:r>
              <a:endParaRPr/>
            </a:p>
          </p:txBody>
        </p:sp>
        <p:sp>
          <p:nvSpPr>
            <p:cNvPr id="642" name="Google Shape;642;p61"/>
            <p:cNvSpPr txBox="1"/>
            <p:nvPr/>
          </p:nvSpPr>
          <p:spPr>
            <a:xfrm>
              <a:off x="2428" y="1248"/>
              <a:ext cx="1087" cy="63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Wednesday</a:t>
              </a:r>
              <a:endParaRPr/>
            </a:p>
          </p:txBody>
        </p:sp>
        <p:sp>
          <p:nvSpPr>
            <p:cNvPr id="643" name="Google Shape;643;p61"/>
            <p:cNvSpPr txBox="1"/>
            <p:nvPr/>
          </p:nvSpPr>
          <p:spPr>
            <a:xfrm>
              <a:off x="1509" y="1248"/>
              <a:ext cx="919" cy="63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Tuesday</a:t>
              </a:r>
              <a:endParaRPr/>
            </a:p>
          </p:txBody>
        </p:sp>
        <p:sp>
          <p:nvSpPr>
            <p:cNvPr id="644" name="Google Shape;644;p61"/>
            <p:cNvSpPr txBox="1"/>
            <p:nvPr/>
          </p:nvSpPr>
          <p:spPr>
            <a:xfrm>
              <a:off x="432" y="1248"/>
              <a:ext cx="1077" cy="63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Monday</a:t>
              </a:r>
              <a:endParaRPr/>
            </a:p>
          </p:txBody>
        </p:sp>
        <p:cxnSp>
          <p:nvCxnSpPr>
            <p:cNvPr id="645" name="Google Shape;645;p61"/>
            <p:cNvCxnSpPr/>
            <p:nvPr/>
          </p:nvCxnSpPr>
          <p:spPr>
            <a:xfrm>
              <a:off x="432" y="1248"/>
              <a:ext cx="5040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46" name="Google Shape;646;p61"/>
            <p:cNvCxnSpPr/>
            <p:nvPr/>
          </p:nvCxnSpPr>
          <p:spPr>
            <a:xfrm>
              <a:off x="432" y="1878"/>
              <a:ext cx="504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47" name="Google Shape;647;p61"/>
            <p:cNvCxnSpPr/>
            <p:nvPr/>
          </p:nvCxnSpPr>
          <p:spPr>
            <a:xfrm>
              <a:off x="432" y="3456"/>
              <a:ext cx="1077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48" name="Google Shape;648;p61"/>
            <p:cNvCxnSpPr/>
            <p:nvPr/>
          </p:nvCxnSpPr>
          <p:spPr>
            <a:xfrm>
              <a:off x="1509" y="1248"/>
              <a:ext cx="0" cy="220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49" name="Google Shape;649;p61"/>
            <p:cNvCxnSpPr/>
            <p:nvPr/>
          </p:nvCxnSpPr>
          <p:spPr>
            <a:xfrm>
              <a:off x="2428" y="1248"/>
              <a:ext cx="0" cy="220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0" name="Google Shape;650;p61"/>
            <p:cNvCxnSpPr/>
            <p:nvPr/>
          </p:nvCxnSpPr>
          <p:spPr>
            <a:xfrm>
              <a:off x="3515" y="1248"/>
              <a:ext cx="0" cy="220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1" name="Google Shape;651;p61"/>
            <p:cNvCxnSpPr/>
            <p:nvPr/>
          </p:nvCxnSpPr>
          <p:spPr>
            <a:xfrm>
              <a:off x="4542" y="1248"/>
              <a:ext cx="0" cy="220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2" name="Google Shape;652;p61"/>
            <p:cNvCxnSpPr/>
            <p:nvPr/>
          </p:nvCxnSpPr>
          <p:spPr>
            <a:xfrm>
              <a:off x="5472" y="1248"/>
              <a:ext cx="0" cy="2208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3" name="Google Shape;653;p61"/>
            <p:cNvCxnSpPr/>
            <p:nvPr/>
          </p:nvCxnSpPr>
          <p:spPr>
            <a:xfrm>
              <a:off x="1509" y="3456"/>
              <a:ext cx="3963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4" name="Google Shape;654;p61"/>
            <p:cNvCxnSpPr/>
            <p:nvPr/>
          </p:nvCxnSpPr>
          <p:spPr>
            <a:xfrm>
              <a:off x="432" y="1878"/>
              <a:ext cx="0" cy="1578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5" name="Google Shape;655;p61"/>
            <p:cNvCxnSpPr/>
            <p:nvPr/>
          </p:nvCxnSpPr>
          <p:spPr>
            <a:xfrm>
              <a:off x="432" y="1248"/>
              <a:ext cx="0" cy="63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656" name="Google Shape;656;p61"/>
          <p:cNvSpPr txBox="1"/>
          <p:nvPr/>
        </p:nvSpPr>
        <p:spPr>
          <a:xfrm>
            <a:off x="1600200" y="5775325"/>
            <a:ext cx="62468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 All workouts preceded with a full warm-up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Checkpoints</a:t>
            </a:r>
            <a:endParaRPr/>
          </a:p>
        </p:txBody>
      </p:sp>
      <p:sp>
        <p:nvSpPr>
          <p:cNvPr id="662" name="Google Shape;662;p6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</a:t>
            </a: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Mid and late October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       	2 x 500 with full recover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Early November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350’s, 200’s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Late November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300 time trial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2 x 500m</a:t>
            </a:r>
            <a:endParaRPr/>
          </a:p>
        </p:txBody>
      </p:sp>
      <p:sp>
        <p:nvSpPr>
          <p:cNvPr id="668" name="Google Shape;668;p6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b="1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Torrin Lawrence		  LaRon Bennett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‘08- 67.7, 67.3			  ‘03- 63.5, 61.9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‘10- 62.0, 63.0			  ‘06- 62.5, 63.9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			  		  ‘09- 63.7, 63.9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David Dickens	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‘05- 64.0, 63.4			 Travis Marsh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‘06- 62.4, 63.8			‘12- 65.4, 67.0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Justin Gaymon		Kia Asberry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‘08- 64.0, 64.9			‘13- 66.1, 66.3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‘09- 63.7, 63.9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500m</a:t>
            </a:r>
            <a:endParaRPr/>
          </a:p>
        </p:txBody>
      </p:sp>
      <p:sp>
        <p:nvSpPr>
          <p:cNvPr id="674" name="Google Shape;674;p64"/>
          <p:cNvSpPr txBox="1"/>
          <p:nvPr>
            <p:ph idx="1" type="body"/>
          </p:nvPr>
        </p:nvSpPr>
        <p:spPr>
          <a:xfrm>
            <a:off x="685800" y="1981200"/>
            <a:ext cx="76281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b="1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  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b="1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</a:t>
            </a: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LaRon Bennett	59.99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Torrin Lawrence	61.0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David Dickens		61.7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Justin Gaymon	62.2	</a:t>
            </a:r>
            <a:endParaRPr b="1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1257300" marR="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Travis Marsh		64.4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Kia Asberry		64.7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b="1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idx="4294967295"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 cap="none" strike="noStrik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Talent Identification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73" name="Google Shape;73;p11"/>
          <p:cNvSpPr txBox="1"/>
          <p:nvPr>
            <p:ph idx="4294967295" type="body"/>
          </p:nvPr>
        </p:nvSpPr>
        <p:spPr>
          <a:xfrm>
            <a:off x="685800" y="1981200"/>
            <a:ext cx="38100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Height is a major factor in short hurdles: Women 100 hurdlers tend to be shorter and more ballistic. Men 110 hurdlers tend to be taller in hip height and ballistic.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Most short hurdlers can produce fast 60m-200m times and can also have success in the Horizontal/Vertical events</a:t>
            </a:r>
            <a:endParaRPr sz="2400"/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2152650"/>
            <a:ext cx="4321052" cy="283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500m</a:t>
            </a:r>
            <a:endParaRPr/>
          </a:p>
        </p:txBody>
      </p:sp>
      <p:sp>
        <p:nvSpPr>
          <p:cNvPr id="680" name="Google Shape;680;p65"/>
          <p:cNvSpPr txBox="1"/>
          <p:nvPr>
            <p:ph idx="1" type="body"/>
          </p:nvPr>
        </p:nvSpPr>
        <p:spPr>
          <a:xfrm>
            <a:off x="685800" y="1981200"/>
            <a:ext cx="7628100" cy="44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b="1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  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b="1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</a:t>
            </a: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LaRon Bennett		59.99      </a:t>
            </a:r>
            <a:r>
              <a:rPr b="1" lang="en-US" sz="2800"/>
              <a:t>Georgia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Torrin Lawrence		61.0        Georgia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David Dickens			61.7        Georgia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Justin Gaymon		62.2	     Georgia</a:t>
            </a:r>
            <a:endParaRPr b="1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marR="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lang="en-US" sz="2800"/>
              <a:t>    </a:t>
            </a: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Travis Marsh			64.4        Drake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Kia Asberry			64.7        Drake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b="1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300m Time Trial</a:t>
            </a:r>
            <a:endParaRPr/>
          </a:p>
        </p:txBody>
      </p:sp>
      <p:grpSp>
        <p:nvGrpSpPr>
          <p:cNvPr id="686" name="Google Shape;686;p66"/>
          <p:cNvGrpSpPr/>
          <p:nvPr/>
        </p:nvGrpSpPr>
        <p:grpSpPr>
          <a:xfrm>
            <a:off x="533400" y="1981200"/>
            <a:ext cx="8382000" cy="4579938"/>
            <a:chOff x="336" y="1248"/>
            <a:chExt cx="5280" cy="2885"/>
          </a:xfrm>
        </p:grpSpPr>
        <p:sp>
          <p:nvSpPr>
            <p:cNvPr id="687" name="Google Shape;687;p66"/>
            <p:cNvSpPr txBox="1"/>
            <p:nvPr/>
          </p:nvSpPr>
          <p:spPr>
            <a:xfrm>
              <a:off x="3856" y="3763"/>
              <a:ext cx="1760" cy="37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47.8i, 14.4, 52.0</a:t>
              </a:r>
              <a:endParaRPr/>
            </a:p>
          </p:txBody>
        </p:sp>
        <p:sp>
          <p:nvSpPr>
            <p:cNvPr id="688" name="Google Shape;688;p66"/>
            <p:cNvSpPr txBox="1"/>
            <p:nvPr/>
          </p:nvSpPr>
          <p:spPr>
            <a:xfrm>
              <a:off x="2096" y="3763"/>
              <a:ext cx="1760" cy="37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34.7</a:t>
              </a:r>
              <a:endParaRPr/>
            </a:p>
          </p:txBody>
        </p:sp>
        <p:sp>
          <p:nvSpPr>
            <p:cNvPr id="689" name="Google Shape;689;p66"/>
            <p:cNvSpPr txBox="1"/>
            <p:nvPr/>
          </p:nvSpPr>
          <p:spPr>
            <a:xfrm>
              <a:off x="336" y="3763"/>
              <a:ext cx="1760" cy="37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T. Marsh</a:t>
              </a:r>
              <a:endParaRPr/>
            </a:p>
          </p:txBody>
        </p:sp>
        <p:sp>
          <p:nvSpPr>
            <p:cNvPr id="690" name="Google Shape;690;p66"/>
            <p:cNvSpPr txBox="1"/>
            <p:nvPr/>
          </p:nvSpPr>
          <p:spPr>
            <a:xfrm>
              <a:off x="3856" y="3392"/>
              <a:ext cx="1760" cy="371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6.95i, 48.2i, 51.7</a:t>
              </a:r>
              <a:endParaRPr/>
            </a:p>
          </p:txBody>
        </p:sp>
        <p:sp>
          <p:nvSpPr>
            <p:cNvPr id="691" name="Google Shape;691;p66"/>
            <p:cNvSpPr txBox="1"/>
            <p:nvPr/>
          </p:nvSpPr>
          <p:spPr>
            <a:xfrm>
              <a:off x="2096" y="3392"/>
              <a:ext cx="1760" cy="371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33.9</a:t>
              </a:r>
              <a:endParaRPr/>
            </a:p>
          </p:txBody>
        </p:sp>
        <p:sp>
          <p:nvSpPr>
            <p:cNvPr id="692" name="Google Shape;692;p66"/>
            <p:cNvSpPr txBox="1"/>
            <p:nvPr/>
          </p:nvSpPr>
          <p:spPr>
            <a:xfrm>
              <a:off x="336" y="3392"/>
              <a:ext cx="1760" cy="371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K. Asberry</a:t>
              </a:r>
              <a:endParaRPr/>
            </a:p>
          </p:txBody>
        </p:sp>
        <p:sp>
          <p:nvSpPr>
            <p:cNvPr id="693" name="Google Shape;693;p66"/>
            <p:cNvSpPr txBox="1"/>
            <p:nvPr/>
          </p:nvSpPr>
          <p:spPr>
            <a:xfrm>
              <a:off x="3856" y="3022"/>
              <a:ext cx="1760" cy="37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13.85, 48.46, 45.94i</a:t>
              </a:r>
              <a:endParaRPr/>
            </a:p>
          </p:txBody>
        </p:sp>
        <p:sp>
          <p:nvSpPr>
            <p:cNvPr id="694" name="Google Shape;694;p66"/>
            <p:cNvSpPr txBox="1"/>
            <p:nvPr/>
          </p:nvSpPr>
          <p:spPr>
            <a:xfrm>
              <a:off x="2096" y="3022"/>
              <a:ext cx="1760" cy="37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33.0</a:t>
              </a:r>
              <a:endParaRPr/>
            </a:p>
          </p:txBody>
        </p:sp>
        <p:sp>
          <p:nvSpPr>
            <p:cNvPr id="695" name="Google Shape;695;p66"/>
            <p:cNvSpPr txBox="1"/>
            <p:nvPr/>
          </p:nvSpPr>
          <p:spPr>
            <a:xfrm>
              <a:off x="336" y="3022"/>
              <a:ext cx="1760" cy="37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J. Gaymon</a:t>
              </a:r>
              <a:endParaRPr/>
            </a:p>
          </p:txBody>
        </p:sp>
        <p:sp>
          <p:nvSpPr>
            <p:cNvPr id="696" name="Google Shape;696;p66"/>
            <p:cNvSpPr txBox="1"/>
            <p:nvPr/>
          </p:nvSpPr>
          <p:spPr>
            <a:xfrm>
              <a:off x="3856" y="2652"/>
              <a:ext cx="1760" cy="37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13.86, 48.74,(44.6)</a:t>
              </a:r>
              <a:endParaRPr/>
            </a:p>
          </p:txBody>
        </p:sp>
        <p:sp>
          <p:nvSpPr>
            <p:cNvPr id="697" name="Google Shape;697;p66"/>
            <p:cNvSpPr txBox="1"/>
            <p:nvPr/>
          </p:nvSpPr>
          <p:spPr>
            <a:xfrm>
              <a:off x="2096" y="2652"/>
              <a:ext cx="1760" cy="37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32.7</a:t>
              </a:r>
              <a:endParaRPr/>
            </a:p>
          </p:txBody>
        </p:sp>
        <p:sp>
          <p:nvSpPr>
            <p:cNvPr id="698" name="Google Shape;698;p66"/>
            <p:cNvSpPr txBox="1"/>
            <p:nvPr/>
          </p:nvSpPr>
          <p:spPr>
            <a:xfrm>
              <a:off x="336" y="2652"/>
              <a:ext cx="1760" cy="37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L. Bennett</a:t>
              </a:r>
              <a:endParaRPr/>
            </a:p>
          </p:txBody>
        </p:sp>
        <p:sp>
          <p:nvSpPr>
            <p:cNvPr id="699" name="Google Shape;699;p66"/>
            <p:cNvSpPr txBox="1"/>
            <p:nvPr/>
          </p:nvSpPr>
          <p:spPr>
            <a:xfrm>
              <a:off x="3856" y="2135"/>
              <a:ext cx="1760" cy="517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10.46, 20.6, 45.91, (44.8)</a:t>
              </a:r>
              <a:endParaRPr/>
            </a:p>
          </p:txBody>
        </p:sp>
        <p:sp>
          <p:nvSpPr>
            <p:cNvPr id="700" name="Google Shape;700;p66"/>
            <p:cNvSpPr txBox="1"/>
            <p:nvPr/>
          </p:nvSpPr>
          <p:spPr>
            <a:xfrm>
              <a:off x="2096" y="2135"/>
              <a:ext cx="1760" cy="517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32.3</a:t>
              </a:r>
              <a:endParaRPr/>
            </a:p>
          </p:txBody>
        </p:sp>
        <p:sp>
          <p:nvSpPr>
            <p:cNvPr id="701" name="Google Shape;701;p66"/>
            <p:cNvSpPr txBox="1"/>
            <p:nvPr/>
          </p:nvSpPr>
          <p:spPr>
            <a:xfrm>
              <a:off x="336" y="2135"/>
              <a:ext cx="1760" cy="517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D. Dickens</a:t>
              </a:r>
              <a:endParaRPr/>
            </a:p>
          </p:txBody>
        </p:sp>
        <p:sp>
          <p:nvSpPr>
            <p:cNvPr id="702" name="Google Shape;702;p66"/>
            <p:cNvSpPr txBox="1"/>
            <p:nvPr/>
          </p:nvSpPr>
          <p:spPr>
            <a:xfrm>
              <a:off x="3856" y="1618"/>
              <a:ext cx="1760" cy="517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54.03i, 20.55, (43.9spl)</a:t>
              </a:r>
              <a:endParaRPr/>
            </a:p>
          </p:txBody>
        </p:sp>
        <p:sp>
          <p:nvSpPr>
            <p:cNvPr id="703" name="Google Shape;703;p66"/>
            <p:cNvSpPr txBox="1"/>
            <p:nvPr/>
          </p:nvSpPr>
          <p:spPr>
            <a:xfrm>
              <a:off x="2096" y="1618"/>
              <a:ext cx="1760" cy="517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31.8 </a:t>
              </a: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(official ncaa record 32.32</a:t>
              </a:r>
              <a:endParaRPr/>
            </a:p>
          </p:txBody>
        </p:sp>
        <p:sp>
          <p:nvSpPr>
            <p:cNvPr id="704" name="Google Shape;704;p66"/>
            <p:cNvSpPr txBox="1"/>
            <p:nvPr/>
          </p:nvSpPr>
          <p:spPr>
            <a:xfrm>
              <a:off x="336" y="1618"/>
              <a:ext cx="1760" cy="517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T. Lawrence</a:t>
              </a:r>
              <a:endParaRPr/>
            </a:p>
          </p:txBody>
        </p:sp>
        <p:sp>
          <p:nvSpPr>
            <p:cNvPr id="705" name="Google Shape;705;p66"/>
            <p:cNvSpPr txBox="1"/>
            <p:nvPr/>
          </p:nvSpPr>
          <p:spPr>
            <a:xfrm>
              <a:off x="3856" y="1248"/>
              <a:ext cx="1760" cy="37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Personal Best</a:t>
              </a:r>
              <a:endParaRPr/>
            </a:p>
          </p:txBody>
        </p:sp>
        <p:sp>
          <p:nvSpPr>
            <p:cNvPr id="706" name="Google Shape;706;p66"/>
            <p:cNvSpPr txBox="1"/>
            <p:nvPr/>
          </p:nvSpPr>
          <p:spPr>
            <a:xfrm>
              <a:off x="2096" y="1248"/>
              <a:ext cx="1760" cy="37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300m Time</a:t>
              </a:r>
              <a:endParaRPr/>
            </a:p>
          </p:txBody>
        </p:sp>
        <p:sp>
          <p:nvSpPr>
            <p:cNvPr id="707" name="Google Shape;707;p66"/>
            <p:cNvSpPr txBox="1"/>
            <p:nvPr/>
          </p:nvSpPr>
          <p:spPr>
            <a:xfrm>
              <a:off x="336" y="1248"/>
              <a:ext cx="1760" cy="37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Athlete</a:t>
              </a:r>
              <a:endParaRPr/>
            </a:p>
          </p:txBody>
        </p:sp>
        <p:cxnSp>
          <p:nvCxnSpPr>
            <p:cNvPr id="708" name="Google Shape;708;p66"/>
            <p:cNvCxnSpPr/>
            <p:nvPr/>
          </p:nvCxnSpPr>
          <p:spPr>
            <a:xfrm>
              <a:off x="336" y="1248"/>
              <a:ext cx="5280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9" name="Google Shape;709;p66"/>
            <p:cNvCxnSpPr/>
            <p:nvPr/>
          </p:nvCxnSpPr>
          <p:spPr>
            <a:xfrm>
              <a:off x="336" y="1618"/>
              <a:ext cx="52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0" name="Google Shape;710;p66"/>
            <p:cNvCxnSpPr/>
            <p:nvPr/>
          </p:nvCxnSpPr>
          <p:spPr>
            <a:xfrm>
              <a:off x="336" y="2135"/>
              <a:ext cx="52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1" name="Google Shape;711;p66"/>
            <p:cNvCxnSpPr/>
            <p:nvPr/>
          </p:nvCxnSpPr>
          <p:spPr>
            <a:xfrm>
              <a:off x="336" y="2652"/>
              <a:ext cx="52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2" name="Google Shape;712;p66"/>
            <p:cNvCxnSpPr/>
            <p:nvPr/>
          </p:nvCxnSpPr>
          <p:spPr>
            <a:xfrm>
              <a:off x="336" y="3022"/>
              <a:ext cx="52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3" name="Google Shape;713;p66"/>
            <p:cNvCxnSpPr/>
            <p:nvPr/>
          </p:nvCxnSpPr>
          <p:spPr>
            <a:xfrm>
              <a:off x="336" y="3392"/>
              <a:ext cx="52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4" name="Google Shape;714;p66"/>
            <p:cNvCxnSpPr/>
            <p:nvPr/>
          </p:nvCxnSpPr>
          <p:spPr>
            <a:xfrm>
              <a:off x="336" y="3763"/>
              <a:ext cx="528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5" name="Google Shape;715;p66"/>
            <p:cNvCxnSpPr/>
            <p:nvPr/>
          </p:nvCxnSpPr>
          <p:spPr>
            <a:xfrm>
              <a:off x="336" y="4133"/>
              <a:ext cx="5280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6" name="Google Shape;716;p66"/>
            <p:cNvCxnSpPr/>
            <p:nvPr/>
          </p:nvCxnSpPr>
          <p:spPr>
            <a:xfrm>
              <a:off x="336" y="1248"/>
              <a:ext cx="0" cy="2885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7" name="Google Shape;717;p66"/>
            <p:cNvCxnSpPr/>
            <p:nvPr/>
          </p:nvCxnSpPr>
          <p:spPr>
            <a:xfrm>
              <a:off x="2096" y="1248"/>
              <a:ext cx="0" cy="288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8" name="Google Shape;718;p66"/>
            <p:cNvCxnSpPr/>
            <p:nvPr/>
          </p:nvCxnSpPr>
          <p:spPr>
            <a:xfrm>
              <a:off x="3856" y="1248"/>
              <a:ext cx="0" cy="288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9" name="Google Shape;719;p66"/>
            <p:cNvCxnSpPr/>
            <p:nvPr/>
          </p:nvCxnSpPr>
          <p:spPr>
            <a:xfrm>
              <a:off x="5616" y="1248"/>
              <a:ext cx="0" cy="2885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i="0" lang="en-US" sz="440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300m Time Trial</a:t>
            </a:r>
            <a:endParaRPr/>
          </a:p>
        </p:txBody>
      </p:sp>
      <p:grpSp>
        <p:nvGrpSpPr>
          <p:cNvPr id="725" name="Google Shape;725;p67"/>
          <p:cNvGrpSpPr/>
          <p:nvPr/>
        </p:nvGrpSpPr>
        <p:grpSpPr>
          <a:xfrm>
            <a:off x="533400" y="1981200"/>
            <a:ext cx="8572500" cy="4762500"/>
            <a:chOff x="336" y="1248"/>
            <a:chExt cx="5400" cy="3000"/>
          </a:xfrm>
        </p:grpSpPr>
        <p:sp>
          <p:nvSpPr>
            <p:cNvPr id="726" name="Google Shape;726;p67"/>
            <p:cNvSpPr txBox="1"/>
            <p:nvPr/>
          </p:nvSpPr>
          <p:spPr>
            <a:xfrm>
              <a:off x="3856" y="3763"/>
              <a:ext cx="1800" cy="3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47.8i, 14.4, 52.0</a:t>
              </a:r>
              <a:endParaRPr/>
            </a:p>
          </p:txBody>
        </p:sp>
        <p:sp>
          <p:nvSpPr>
            <p:cNvPr id="727" name="Google Shape;727;p67"/>
            <p:cNvSpPr txBox="1"/>
            <p:nvPr/>
          </p:nvSpPr>
          <p:spPr>
            <a:xfrm>
              <a:off x="2096" y="3763"/>
              <a:ext cx="1800" cy="3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34.7</a:t>
              </a:r>
              <a:endParaRPr/>
            </a:p>
          </p:txBody>
        </p:sp>
        <p:sp>
          <p:nvSpPr>
            <p:cNvPr id="728" name="Google Shape;728;p67"/>
            <p:cNvSpPr txBox="1"/>
            <p:nvPr/>
          </p:nvSpPr>
          <p:spPr>
            <a:xfrm>
              <a:off x="336" y="3763"/>
              <a:ext cx="1800" cy="3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T. Marsh</a:t>
              </a:r>
              <a:endParaRPr/>
            </a:p>
          </p:txBody>
        </p:sp>
        <p:sp>
          <p:nvSpPr>
            <p:cNvPr id="729" name="Google Shape;729;p67"/>
            <p:cNvSpPr txBox="1"/>
            <p:nvPr/>
          </p:nvSpPr>
          <p:spPr>
            <a:xfrm>
              <a:off x="3856" y="3392"/>
              <a:ext cx="1800" cy="3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6.95i, 48.2i, 51.7</a:t>
              </a:r>
              <a:endParaRPr/>
            </a:p>
          </p:txBody>
        </p:sp>
        <p:sp>
          <p:nvSpPr>
            <p:cNvPr id="730" name="Google Shape;730;p67"/>
            <p:cNvSpPr txBox="1"/>
            <p:nvPr/>
          </p:nvSpPr>
          <p:spPr>
            <a:xfrm>
              <a:off x="2096" y="3392"/>
              <a:ext cx="1800" cy="3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33.9</a:t>
              </a:r>
              <a:endParaRPr/>
            </a:p>
          </p:txBody>
        </p:sp>
        <p:sp>
          <p:nvSpPr>
            <p:cNvPr id="731" name="Google Shape;731;p67"/>
            <p:cNvSpPr txBox="1"/>
            <p:nvPr/>
          </p:nvSpPr>
          <p:spPr>
            <a:xfrm>
              <a:off x="336" y="3392"/>
              <a:ext cx="1800" cy="3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K. Asberry</a:t>
              </a:r>
              <a:endParaRPr/>
            </a:p>
          </p:txBody>
        </p:sp>
        <p:sp>
          <p:nvSpPr>
            <p:cNvPr id="732" name="Google Shape;732;p67"/>
            <p:cNvSpPr txBox="1"/>
            <p:nvPr/>
          </p:nvSpPr>
          <p:spPr>
            <a:xfrm>
              <a:off x="3856" y="3022"/>
              <a:ext cx="1800" cy="3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13.85, 48.46, 45.94i</a:t>
              </a:r>
              <a:endParaRPr/>
            </a:p>
          </p:txBody>
        </p:sp>
        <p:sp>
          <p:nvSpPr>
            <p:cNvPr id="733" name="Google Shape;733;p67"/>
            <p:cNvSpPr txBox="1"/>
            <p:nvPr/>
          </p:nvSpPr>
          <p:spPr>
            <a:xfrm>
              <a:off x="2096" y="3022"/>
              <a:ext cx="1800" cy="3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33.0</a:t>
              </a:r>
              <a:endParaRPr/>
            </a:p>
          </p:txBody>
        </p:sp>
        <p:sp>
          <p:nvSpPr>
            <p:cNvPr id="734" name="Google Shape;734;p67"/>
            <p:cNvSpPr txBox="1"/>
            <p:nvPr/>
          </p:nvSpPr>
          <p:spPr>
            <a:xfrm>
              <a:off x="336" y="3022"/>
              <a:ext cx="1800" cy="3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J. Gaymon</a:t>
              </a:r>
              <a:endParaRPr/>
            </a:p>
          </p:txBody>
        </p:sp>
        <p:sp>
          <p:nvSpPr>
            <p:cNvPr id="735" name="Google Shape;735;p67"/>
            <p:cNvSpPr txBox="1"/>
            <p:nvPr/>
          </p:nvSpPr>
          <p:spPr>
            <a:xfrm>
              <a:off x="3856" y="2652"/>
              <a:ext cx="1800" cy="3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13.86, 48.74,(44.6)</a:t>
              </a:r>
              <a:endParaRPr/>
            </a:p>
          </p:txBody>
        </p:sp>
        <p:sp>
          <p:nvSpPr>
            <p:cNvPr id="736" name="Google Shape;736;p67"/>
            <p:cNvSpPr txBox="1"/>
            <p:nvPr/>
          </p:nvSpPr>
          <p:spPr>
            <a:xfrm>
              <a:off x="2096" y="2652"/>
              <a:ext cx="1800" cy="3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32.7</a:t>
              </a:r>
              <a:endParaRPr/>
            </a:p>
          </p:txBody>
        </p:sp>
        <p:sp>
          <p:nvSpPr>
            <p:cNvPr id="737" name="Google Shape;737;p67"/>
            <p:cNvSpPr txBox="1"/>
            <p:nvPr/>
          </p:nvSpPr>
          <p:spPr>
            <a:xfrm>
              <a:off x="336" y="2652"/>
              <a:ext cx="1800" cy="3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L. Bennett</a:t>
              </a:r>
              <a:endParaRPr/>
            </a:p>
          </p:txBody>
        </p:sp>
        <p:sp>
          <p:nvSpPr>
            <p:cNvPr id="738" name="Google Shape;738;p67"/>
            <p:cNvSpPr txBox="1"/>
            <p:nvPr/>
          </p:nvSpPr>
          <p:spPr>
            <a:xfrm>
              <a:off x="3856" y="2135"/>
              <a:ext cx="1800" cy="6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10.46, 20.6, 45.91, (44.8)</a:t>
              </a:r>
              <a:endParaRPr/>
            </a:p>
          </p:txBody>
        </p:sp>
        <p:sp>
          <p:nvSpPr>
            <p:cNvPr id="739" name="Google Shape;739;p67"/>
            <p:cNvSpPr txBox="1"/>
            <p:nvPr/>
          </p:nvSpPr>
          <p:spPr>
            <a:xfrm>
              <a:off x="2096" y="2135"/>
              <a:ext cx="1800" cy="6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32.3</a:t>
              </a:r>
              <a:endParaRPr/>
            </a:p>
          </p:txBody>
        </p:sp>
        <p:sp>
          <p:nvSpPr>
            <p:cNvPr id="740" name="Google Shape;740;p67"/>
            <p:cNvSpPr txBox="1"/>
            <p:nvPr/>
          </p:nvSpPr>
          <p:spPr>
            <a:xfrm>
              <a:off x="336" y="2135"/>
              <a:ext cx="1800" cy="6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D. Dickens</a:t>
              </a:r>
              <a:endParaRPr/>
            </a:p>
          </p:txBody>
        </p:sp>
        <p:sp>
          <p:nvSpPr>
            <p:cNvPr id="741" name="Google Shape;741;p67"/>
            <p:cNvSpPr txBox="1"/>
            <p:nvPr/>
          </p:nvSpPr>
          <p:spPr>
            <a:xfrm>
              <a:off x="3856" y="1618"/>
              <a:ext cx="1800" cy="6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54.03i, 20.55, (43.9spl)</a:t>
              </a:r>
              <a:endParaRPr/>
            </a:p>
          </p:txBody>
        </p:sp>
        <p:sp>
          <p:nvSpPr>
            <p:cNvPr id="742" name="Google Shape;742;p67"/>
            <p:cNvSpPr txBox="1"/>
            <p:nvPr/>
          </p:nvSpPr>
          <p:spPr>
            <a:xfrm>
              <a:off x="2096" y="1618"/>
              <a:ext cx="1800" cy="6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31.8 </a:t>
              </a:r>
              <a:r>
                <a:rPr b="1" i="0" lang="en-US" sz="20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(official ncaa record 32.32</a:t>
              </a:r>
              <a:endParaRPr/>
            </a:p>
          </p:txBody>
        </p:sp>
        <p:sp>
          <p:nvSpPr>
            <p:cNvPr id="743" name="Google Shape;743;p67"/>
            <p:cNvSpPr txBox="1"/>
            <p:nvPr/>
          </p:nvSpPr>
          <p:spPr>
            <a:xfrm>
              <a:off x="336" y="1618"/>
              <a:ext cx="1800" cy="600"/>
            </a:xfrm>
            <a:prstGeom prst="rect">
              <a:avLst/>
            </a:prstGeom>
            <a:solidFill>
              <a:srgbClr val="13CC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T. Lawrence</a:t>
              </a:r>
              <a:endParaRPr/>
            </a:p>
          </p:txBody>
        </p:sp>
        <p:sp>
          <p:nvSpPr>
            <p:cNvPr id="744" name="Google Shape;744;p67"/>
            <p:cNvSpPr txBox="1"/>
            <p:nvPr/>
          </p:nvSpPr>
          <p:spPr>
            <a:xfrm>
              <a:off x="3856" y="1248"/>
              <a:ext cx="18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Personal Best</a:t>
              </a:r>
              <a:endParaRPr/>
            </a:p>
          </p:txBody>
        </p:sp>
        <p:sp>
          <p:nvSpPr>
            <p:cNvPr id="745" name="Google Shape;745;p67"/>
            <p:cNvSpPr txBox="1"/>
            <p:nvPr/>
          </p:nvSpPr>
          <p:spPr>
            <a:xfrm>
              <a:off x="2096" y="1248"/>
              <a:ext cx="18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300m Time</a:t>
              </a:r>
              <a:endParaRPr/>
            </a:p>
          </p:txBody>
        </p:sp>
        <p:sp>
          <p:nvSpPr>
            <p:cNvPr id="746" name="Google Shape;746;p67"/>
            <p:cNvSpPr txBox="1"/>
            <p:nvPr/>
          </p:nvSpPr>
          <p:spPr>
            <a:xfrm>
              <a:off x="336" y="1248"/>
              <a:ext cx="1800" cy="30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Athlete</a:t>
              </a:r>
              <a:endParaRPr/>
            </a:p>
          </p:txBody>
        </p:sp>
        <p:cxnSp>
          <p:nvCxnSpPr>
            <p:cNvPr id="747" name="Google Shape;747;p67"/>
            <p:cNvCxnSpPr/>
            <p:nvPr/>
          </p:nvCxnSpPr>
          <p:spPr>
            <a:xfrm>
              <a:off x="336" y="1248"/>
              <a:ext cx="5400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48" name="Google Shape;748;p67"/>
            <p:cNvCxnSpPr/>
            <p:nvPr/>
          </p:nvCxnSpPr>
          <p:spPr>
            <a:xfrm>
              <a:off x="336" y="1618"/>
              <a:ext cx="5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49" name="Google Shape;749;p67"/>
            <p:cNvCxnSpPr/>
            <p:nvPr/>
          </p:nvCxnSpPr>
          <p:spPr>
            <a:xfrm>
              <a:off x="336" y="2135"/>
              <a:ext cx="5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50" name="Google Shape;750;p67"/>
            <p:cNvCxnSpPr/>
            <p:nvPr/>
          </p:nvCxnSpPr>
          <p:spPr>
            <a:xfrm>
              <a:off x="336" y="2652"/>
              <a:ext cx="5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51" name="Google Shape;751;p67"/>
            <p:cNvCxnSpPr/>
            <p:nvPr/>
          </p:nvCxnSpPr>
          <p:spPr>
            <a:xfrm>
              <a:off x="336" y="3022"/>
              <a:ext cx="5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52" name="Google Shape;752;p67"/>
            <p:cNvCxnSpPr/>
            <p:nvPr/>
          </p:nvCxnSpPr>
          <p:spPr>
            <a:xfrm>
              <a:off x="336" y="3392"/>
              <a:ext cx="5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53" name="Google Shape;753;p67"/>
            <p:cNvCxnSpPr/>
            <p:nvPr/>
          </p:nvCxnSpPr>
          <p:spPr>
            <a:xfrm>
              <a:off x="336" y="3763"/>
              <a:ext cx="5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54" name="Google Shape;754;p67"/>
            <p:cNvCxnSpPr/>
            <p:nvPr/>
          </p:nvCxnSpPr>
          <p:spPr>
            <a:xfrm>
              <a:off x="336" y="4133"/>
              <a:ext cx="5400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55" name="Google Shape;755;p67"/>
            <p:cNvCxnSpPr/>
            <p:nvPr/>
          </p:nvCxnSpPr>
          <p:spPr>
            <a:xfrm>
              <a:off x="336" y="1248"/>
              <a:ext cx="0" cy="300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56" name="Google Shape;756;p67"/>
            <p:cNvCxnSpPr/>
            <p:nvPr/>
          </p:nvCxnSpPr>
          <p:spPr>
            <a:xfrm>
              <a:off x="2096" y="1248"/>
              <a:ext cx="0" cy="3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57" name="Google Shape;757;p67"/>
            <p:cNvCxnSpPr/>
            <p:nvPr/>
          </p:nvCxnSpPr>
          <p:spPr>
            <a:xfrm>
              <a:off x="3856" y="1248"/>
              <a:ext cx="0" cy="3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58" name="Google Shape;758;p67"/>
            <p:cNvCxnSpPr/>
            <p:nvPr/>
          </p:nvCxnSpPr>
          <p:spPr>
            <a:xfrm>
              <a:off x="5616" y="1248"/>
              <a:ext cx="0" cy="300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6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Times"/>
              <a:buNone/>
            </a:pPr>
            <a:r>
              <a:rPr b="1" i="0" lang="en-US" sz="66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Thank You</a:t>
            </a:r>
            <a:endParaRPr>
              <a:solidFill>
                <a:srgbClr val="E9E906"/>
              </a:solidFill>
            </a:endParaRPr>
          </a:p>
        </p:txBody>
      </p:sp>
      <p:pic>
        <p:nvPicPr>
          <p:cNvPr id="764" name="Google Shape;76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5875" y="2046100"/>
            <a:ext cx="2896775" cy="29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"/>
              <a:buNone/>
            </a:pPr>
            <a:r>
              <a:rPr b="1" lang="en-US">
                <a:solidFill>
                  <a:srgbClr val="E9E906"/>
                </a:solidFill>
              </a:rPr>
              <a:t>Rhythm &amp; Speed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685875" y="1981200"/>
            <a:ext cx="7772400" cy="45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/>
              <a:t>Short </a:t>
            </a: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hurdlers need to develop a keen sense of </a:t>
            </a:r>
            <a:r>
              <a:rPr lang="en-US"/>
              <a:t>rhythmic timing and speed</a:t>
            </a:r>
            <a:r>
              <a:rPr b="0" i="0" lang="en-US" sz="3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during workouts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/>
              <a:t>Drills should be fast and </a:t>
            </a:r>
            <a:r>
              <a:rPr lang="en-US"/>
              <a:t>ballistic</a:t>
            </a:r>
            <a:r>
              <a:rPr lang="en-US"/>
              <a:t>. </a:t>
            </a:r>
            <a:endParaRPr/>
          </a:p>
          <a:p>
            <a:pPr indent="-2540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800"/>
              <a:buChar char="⮚"/>
            </a:pPr>
            <a:r>
              <a:rPr lang="en-US"/>
              <a:t>Have to be able to sprint fast to hurdle fast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/>
              <a:t>Wickets should be used to promote “Shuffle” and </a:t>
            </a:r>
            <a:r>
              <a:rPr lang="en-US"/>
              <a:t>Turnover</a:t>
            </a:r>
            <a:r>
              <a:rPr lang="en-US"/>
              <a:t> frequency: Discounting Hurdles</a:t>
            </a:r>
            <a:endParaRPr/>
          </a:p>
          <a:p>
            <a:pPr indent="-2540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800"/>
              <a:buChar char="⮚"/>
            </a:pPr>
            <a:r>
              <a:rPr lang="en-US"/>
              <a:t>Use buzzers or whistles at given increments: 1st-3rd-5th-7th(all key transition hurdles)</a:t>
            </a:r>
            <a:endParaRPr/>
          </a:p>
          <a:p>
            <a:pPr indent="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Times"/>
              <a:buNone/>
            </a:pPr>
            <a:r>
              <a:rPr b="1" lang="en-US">
                <a:solidFill>
                  <a:srgbClr val="E9E906"/>
                </a:solidFill>
              </a:rPr>
              <a:t>Rhythm</a:t>
            </a:r>
            <a:r>
              <a:rPr b="1" lang="en-US">
                <a:solidFill>
                  <a:srgbClr val="E9E906"/>
                </a:solidFill>
              </a:rPr>
              <a:t> &amp; Speed</a:t>
            </a:r>
            <a:r>
              <a:rPr b="1" i="0" lang="en-US" sz="4400" u="none">
                <a:solidFill>
                  <a:srgbClr val="E9E906"/>
                </a:solidFill>
                <a:latin typeface="Times"/>
                <a:ea typeface="Times"/>
                <a:cs typeface="Times"/>
                <a:sym typeface="Times"/>
              </a:rPr>
              <a:t> (cont…)</a:t>
            </a:r>
            <a:endParaRPr>
              <a:solidFill>
                <a:srgbClr val="E9E906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Times"/>
              <a:buNone/>
            </a:pPr>
            <a:r>
              <a:rPr b="1" i="0" lang="en-US" sz="2800" u="none">
                <a:solidFill>
                  <a:schemeClr val="folHlink"/>
                </a:solidFill>
                <a:latin typeface="Times"/>
                <a:ea typeface="Times"/>
                <a:cs typeface="Times"/>
                <a:sym typeface="Times"/>
              </a:rPr>
              <a:t>IMPORTANT!!!!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lang="en-US" sz="2800"/>
              <a:t>Rhythm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is established  by proper execution mechanics, which ‘can’ lead to faster times. So, practice times and type of  workouts should correlate to the desired time. (‘W</a:t>
            </a:r>
            <a:r>
              <a:rPr lang="en-US" sz="2800"/>
              <a:t>hat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</a:t>
            </a:r>
            <a:r>
              <a:rPr lang="en-US" sz="2800"/>
              <a:t> How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and </a:t>
            </a:r>
            <a:r>
              <a:rPr lang="en-US" sz="2800"/>
              <a:t>Why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.’)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lang="en-US" sz="2800"/>
              <a:t>Speed allows better rhythm but BE CAREFUL: Speed can expose, create, or hide bad mechanics and technique. Both of which become more important as goals and competition levels increase.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Times"/>
              <a:buNone/>
            </a:pPr>
            <a:r>
              <a:rPr b="1" lang="en-US">
                <a:solidFill>
                  <a:srgbClr val="E9E906"/>
                </a:solidFill>
              </a:rPr>
              <a:t>100/110H Pace Chart</a:t>
            </a:r>
            <a:endParaRPr>
              <a:solidFill>
                <a:srgbClr val="E9E906"/>
              </a:solidFill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613" y="1866900"/>
            <a:ext cx="8620776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FFFFFF"/>
      </a:dk1>
      <a:lt1>
        <a:srgbClr val="000099"/>
      </a:lt1>
      <a:dk2>
        <a:srgbClr val="0CBFFF"/>
      </a:dk2>
      <a:lt2>
        <a:srgbClr val="003366"/>
      </a:lt2>
      <a:accent1>
        <a:srgbClr val="3366CC"/>
      </a:accent1>
      <a:accent2>
        <a:srgbClr val="00B000"/>
      </a:accent2>
      <a:accent3>
        <a:srgbClr val="000099"/>
      </a:accent3>
      <a:accent4>
        <a:srgbClr val="3366CC"/>
      </a:accent4>
      <a:accent5>
        <a:srgbClr val="00B000"/>
      </a:accent5>
      <a:accent6>
        <a:srgbClr val="000099"/>
      </a:accent6>
      <a:hlink>
        <a:srgbClr val="66CCFF"/>
      </a:hlink>
      <a:folHlink>
        <a:srgbClr val="FFE70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